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2"/>
  </p:notesMasterIdLst>
  <p:sldIdLst>
    <p:sldId id="256" r:id="rId2"/>
    <p:sldId id="289" r:id="rId3"/>
    <p:sldId id="274" r:id="rId4"/>
    <p:sldId id="271" r:id="rId5"/>
    <p:sldId id="286" r:id="rId6"/>
    <p:sldId id="291" r:id="rId7"/>
    <p:sldId id="263" r:id="rId8"/>
    <p:sldId id="280" r:id="rId9"/>
    <p:sldId id="283"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24" autoAdjust="0"/>
    <p:restoredTop sz="90640" autoAdjust="0"/>
  </p:normalViewPr>
  <p:slideViewPr>
    <p:cSldViewPr>
      <p:cViewPr varScale="1">
        <p:scale>
          <a:sx n="65" d="100"/>
          <a:sy n="65" d="100"/>
        </p:scale>
        <p:origin x="89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E47048-DDF0-4051-BF8B-6C76034735D7}" type="datetimeFigureOut">
              <a:rPr lang="en-GB" smtClean="0"/>
              <a:t>05/05/2022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9A6293-384F-4285-A78D-0BDD861C79DB}" type="slidenum">
              <a:rPr lang="en-GB" smtClean="0"/>
              <a:t>‹#›</a:t>
            </a:fld>
            <a:endParaRPr lang="en-GB"/>
          </a:p>
        </p:txBody>
      </p:sp>
    </p:spTree>
    <p:extLst>
      <p:ext uri="{BB962C8B-B14F-4D97-AF65-F5344CB8AC3E}">
        <p14:creationId xmlns:p14="http://schemas.microsoft.com/office/powerpoint/2010/main" val="875711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69A6293-384F-4285-A78D-0BDD861C79DB}" type="slidenum">
              <a:rPr lang="en-GB" smtClean="0"/>
              <a:t>9</a:t>
            </a:fld>
            <a:endParaRPr lang="en-GB"/>
          </a:p>
        </p:txBody>
      </p:sp>
    </p:spTree>
    <p:extLst>
      <p:ext uri="{BB962C8B-B14F-4D97-AF65-F5344CB8AC3E}">
        <p14:creationId xmlns:p14="http://schemas.microsoft.com/office/powerpoint/2010/main" val="744930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B1A22-36D5-4751-95EC-C1F40ABF923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74F6B5E1-4B80-4A9E-94E4-5F385CBB0136}"/>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7620196-0EA0-4948-8BC1-5BDFCB93C7C9}"/>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75396486-DA18-48EC-839D-C2F07C7EF96E}"/>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956DCB5F-D4AC-40AD-886A-5DDF71B48F61}"/>
              </a:ext>
            </a:extLst>
          </p:cNvPr>
          <p:cNvSpPr>
            <a:spLocks noGrp="1"/>
          </p:cNvSpPr>
          <p:nvPr>
            <p:ph type="sldNum" sz="quarter" idx="12"/>
          </p:nvPr>
        </p:nvSpPr>
        <p:spPr/>
        <p:txBody>
          <a:bodyPr/>
          <a:lstStyle/>
          <a:p>
            <a:pPr>
              <a:defRPr/>
            </a:pPr>
            <a:fld id="{BD6C866F-EEAA-4C8B-80DA-8E15BC902717}" type="slidenum">
              <a:rPr lang="en-GB" smtClean="0"/>
              <a:pPr>
                <a:defRPr/>
              </a:pPr>
              <a:t>‹#›</a:t>
            </a:fld>
            <a:endParaRPr lang="en-GB"/>
          </a:p>
        </p:txBody>
      </p:sp>
    </p:spTree>
    <p:extLst>
      <p:ext uri="{BB962C8B-B14F-4D97-AF65-F5344CB8AC3E}">
        <p14:creationId xmlns:p14="http://schemas.microsoft.com/office/powerpoint/2010/main" val="2001612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4CCD1-31F3-4776-A072-01C7A294A1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2C1A4A-F942-4AC2-9B1A-16DC85A9377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74FA1D-1123-4DAC-A3A5-A3ADE9ED0D0F}"/>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5ED3B34C-CF7B-4C1D-AB15-D7C39E4902C8}"/>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23A0197F-AA8A-45E4-AEF6-FA10163472E3}"/>
              </a:ext>
            </a:extLst>
          </p:cNvPr>
          <p:cNvSpPr>
            <a:spLocks noGrp="1"/>
          </p:cNvSpPr>
          <p:nvPr>
            <p:ph type="sldNum" sz="quarter" idx="12"/>
          </p:nvPr>
        </p:nvSpPr>
        <p:spPr/>
        <p:txBody>
          <a:bodyPr/>
          <a:lstStyle/>
          <a:p>
            <a:pPr>
              <a:defRPr/>
            </a:pPr>
            <a:fld id="{71BD4046-347B-46DB-B488-6E4FB3CFAC02}" type="slidenum">
              <a:rPr lang="en-GB" smtClean="0"/>
              <a:pPr>
                <a:defRPr/>
              </a:pPr>
              <a:t>‹#›</a:t>
            </a:fld>
            <a:endParaRPr lang="en-GB"/>
          </a:p>
        </p:txBody>
      </p:sp>
    </p:spTree>
    <p:extLst>
      <p:ext uri="{BB962C8B-B14F-4D97-AF65-F5344CB8AC3E}">
        <p14:creationId xmlns:p14="http://schemas.microsoft.com/office/powerpoint/2010/main" val="551624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83E2B-29D0-494E-ABF7-A75C686823CB}"/>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178D3B1-C380-4ACD-90C5-DEEEE6CAAF3E}"/>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0FC0F7D-413B-4F98-9112-F1BBCD619E0F}"/>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F13A17FC-8965-47D2-BE21-3B6FEF83C4CE}"/>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6D51E195-2C3E-4C97-8785-86941A8AE8D1}"/>
              </a:ext>
            </a:extLst>
          </p:cNvPr>
          <p:cNvSpPr>
            <a:spLocks noGrp="1"/>
          </p:cNvSpPr>
          <p:nvPr>
            <p:ph type="sldNum" sz="quarter" idx="12"/>
          </p:nvPr>
        </p:nvSpPr>
        <p:spPr/>
        <p:txBody>
          <a:bodyPr/>
          <a:lstStyle/>
          <a:p>
            <a:pPr>
              <a:defRPr/>
            </a:pPr>
            <a:fld id="{6940C348-7461-4362-A655-852A1D3DC4D1}" type="slidenum">
              <a:rPr lang="en-GB" smtClean="0"/>
              <a:pPr>
                <a:defRPr/>
              </a:pPr>
              <a:t>‹#›</a:t>
            </a:fld>
            <a:endParaRPr lang="en-GB"/>
          </a:p>
        </p:txBody>
      </p:sp>
    </p:spTree>
    <p:extLst>
      <p:ext uri="{BB962C8B-B14F-4D97-AF65-F5344CB8AC3E}">
        <p14:creationId xmlns:p14="http://schemas.microsoft.com/office/powerpoint/2010/main" val="2152336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472DC-1CAB-4532-B387-8CD2F984FC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BE1DAC-1D74-44EE-91A0-950923A6FC72}"/>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BC2A2C2-2CAE-468F-8821-A733803CEADA}"/>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3671C5-F6BA-4499-96FA-02A74E885688}"/>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148EA676-E2A0-41A4-9B83-170D3FF47519}"/>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60622C53-BC71-47CB-B231-9D5102E5BC44}"/>
              </a:ext>
            </a:extLst>
          </p:cNvPr>
          <p:cNvSpPr>
            <a:spLocks noGrp="1"/>
          </p:cNvSpPr>
          <p:nvPr>
            <p:ph type="sldNum" sz="quarter" idx="12"/>
          </p:nvPr>
        </p:nvSpPr>
        <p:spPr/>
        <p:txBody>
          <a:bodyPr/>
          <a:lstStyle/>
          <a:p>
            <a:pPr>
              <a:defRPr/>
            </a:pPr>
            <a:fld id="{811D92DF-D2E5-4638-838A-8B4D30225EB6}" type="slidenum">
              <a:rPr lang="en-GB" smtClean="0"/>
              <a:pPr>
                <a:defRPr/>
              </a:pPr>
              <a:t>‹#›</a:t>
            </a:fld>
            <a:endParaRPr lang="en-GB"/>
          </a:p>
        </p:txBody>
      </p:sp>
    </p:spTree>
    <p:extLst>
      <p:ext uri="{BB962C8B-B14F-4D97-AF65-F5344CB8AC3E}">
        <p14:creationId xmlns:p14="http://schemas.microsoft.com/office/powerpoint/2010/main" val="2269689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8F046-FA05-4F2E-AA58-78439BDA6EF9}"/>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CEB6D7-CCB1-423A-A23D-975BB4601585}"/>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DEE66D0F-944E-445F-B53D-F752DAB81476}"/>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A8FBEBF-83EF-4EF2-A30B-77F546D6B79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F899484D-4ACC-4897-A45D-A0634A7E1068}"/>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01AEBBA-C1D2-40AD-A5CA-5DA7131BC3F2}"/>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E0400553-D389-4F2E-9877-DC6A2A359755}"/>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38933F8D-7DF9-4B2A-936F-5627CEEDF298}"/>
              </a:ext>
            </a:extLst>
          </p:cNvPr>
          <p:cNvSpPr>
            <a:spLocks noGrp="1"/>
          </p:cNvSpPr>
          <p:nvPr>
            <p:ph type="sldNum" sz="quarter" idx="12"/>
          </p:nvPr>
        </p:nvSpPr>
        <p:spPr/>
        <p:txBody>
          <a:bodyPr/>
          <a:lstStyle/>
          <a:p>
            <a:pPr>
              <a:defRPr/>
            </a:pPr>
            <a:fld id="{8BA63908-289E-4DE3-BDBA-F69CD6A36179}" type="slidenum">
              <a:rPr lang="en-GB" smtClean="0"/>
              <a:pPr>
                <a:defRPr/>
              </a:pPr>
              <a:t>‹#›</a:t>
            </a:fld>
            <a:endParaRPr lang="en-GB"/>
          </a:p>
        </p:txBody>
      </p:sp>
    </p:spTree>
    <p:extLst>
      <p:ext uri="{BB962C8B-B14F-4D97-AF65-F5344CB8AC3E}">
        <p14:creationId xmlns:p14="http://schemas.microsoft.com/office/powerpoint/2010/main" val="2969187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83DA3-73FB-4352-8F4B-9E0ABEA801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161659-5EC3-4808-8675-2A2B4E520F82}"/>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2DD4B180-A1B7-4818-9141-67BD1DCD82D1}"/>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E42798A5-49AE-4061-B4A0-E9AB41484CC9}"/>
              </a:ext>
            </a:extLst>
          </p:cNvPr>
          <p:cNvSpPr>
            <a:spLocks noGrp="1"/>
          </p:cNvSpPr>
          <p:nvPr>
            <p:ph type="sldNum" sz="quarter" idx="12"/>
          </p:nvPr>
        </p:nvSpPr>
        <p:spPr/>
        <p:txBody>
          <a:bodyPr/>
          <a:lstStyle/>
          <a:p>
            <a:pPr>
              <a:defRPr/>
            </a:pPr>
            <a:fld id="{EB310771-8263-4270-8773-3AEADF5AD2AD}" type="slidenum">
              <a:rPr lang="en-GB" smtClean="0"/>
              <a:pPr>
                <a:defRPr/>
              </a:pPr>
              <a:t>‹#›</a:t>
            </a:fld>
            <a:endParaRPr lang="en-GB"/>
          </a:p>
        </p:txBody>
      </p:sp>
    </p:spTree>
    <p:extLst>
      <p:ext uri="{BB962C8B-B14F-4D97-AF65-F5344CB8AC3E}">
        <p14:creationId xmlns:p14="http://schemas.microsoft.com/office/powerpoint/2010/main" val="4279701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C68880-2822-499F-8DA5-FDFDDF21D8DF}"/>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CFEB0E47-C171-419A-99A4-F8F42D57AC41}"/>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4C86076C-3714-4703-82BD-F495BDF7E9F7}"/>
              </a:ext>
            </a:extLst>
          </p:cNvPr>
          <p:cNvSpPr>
            <a:spLocks noGrp="1"/>
          </p:cNvSpPr>
          <p:nvPr>
            <p:ph type="sldNum" sz="quarter" idx="12"/>
          </p:nvPr>
        </p:nvSpPr>
        <p:spPr/>
        <p:txBody>
          <a:bodyPr/>
          <a:lstStyle/>
          <a:p>
            <a:pPr>
              <a:defRPr/>
            </a:pPr>
            <a:fld id="{5E6B50A9-B469-42AD-B17C-82C9450A594C}" type="slidenum">
              <a:rPr lang="en-GB" smtClean="0"/>
              <a:pPr>
                <a:defRPr/>
              </a:pPr>
              <a:t>‹#›</a:t>
            </a:fld>
            <a:endParaRPr lang="en-GB"/>
          </a:p>
        </p:txBody>
      </p:sp>
    </p:spTree>
    <p:extLst>
      <p:ext uri="{BB962C8B-B14F-4D97-AF65-F5344CB8AC3E}">
        <p14:creationId xmlns:p14="http://schemas.microsoft.com/office/powerpoint/2010/main" val="4000163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7DB53-C13E-4393-8576-23E752CADF68}"/>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718818-59CA-41E1-9117-98780619059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B9EDF1-D264-4B5A-8229-EF406A27802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71A2F3CC-3DE3-4923-9A89-FEBAE4918C04}"/>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61E4EAB3-1D03-44F0-969D-22F212F9A2A6}"/>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ACE54F77-EBE9-4DBA-8868-E1426A84A299}"/>
              </a:ext>
            </a:extLst>
          </p:cNvPr>
          <p:cNvSpPr>
            <a:spLocks noGrp="1"/>
          </p:cNvSpPr>
          <p:nvPr>
            <p:ph type="sldNum" sz="quarter" idx="12"/>
          </p:nvPr>
        </p:nvSpPr>
        <p:spPr/>
        <p:txBody>
          <a:bodyPr/>
          <a:lstStyle/>
          <a:p>
            <a:pPr>
              <a:defRPr/>
            </a:pPr>
            <a:fld id="{05055EAD-B6DE-463D-BAB2-A7D9B3C5226D}" type="slidenum">
              <a:rPr lang="en-GB" smtClean="0"/>
              <a:pPr>
                <a:defRPr/>
              </a:pPr>
              <a:t>‹#›</a:t>
            </a:fld>
            <a:endParaRPr lang="en-GB"/>
          </a:p>
        </p:txBody>
      </p:sp>
    </p:spTree>
    <p:extLst>
      <p:ext uri="{BB962C8B-B14F-4D97-AF65-F5344CB8AC3E}">
        <p14:creationId xmlns:p14="http://schemas.microsoft.com/office/powerpoint/2010/main" val="425958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F32F6-DE5E-4DF6-852D-8EDC1477845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9F9B243-0D34-4786-AF16-A86F26A8727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D2F6A783-17ED-40CD-BF3F-045D51CD883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433BD6C6-A1B5-464E-9798-A54CA0B753C7}"/>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5669A12C-E4EA-4962-9B6B-BF5632DCA165}"/>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FCC54AC-06E0-4460-B849-85E1DF3BE48B}"/>
              </a:ext>
            </a:extLst>
          </p:cNvPr>
          <p:cNvSpPr>
            <a:spLocks noGrp="1"/>
          </p:cNvSpPr>
          <p:nvPr>
            <p:ph type="sldNum" sz="quarter" idx="12"/>
          </p:nvPr>
        </p:nvSpPr>
        <p:spPr/>
        <p:txBody>
          <a:bodyPr/>
          <a:lstStyle/>
          <a:p>
            <a:pPr>
              <a:defRPr/>
            </a:pPr>
            <a:fld id="{0BB5546D-F1B5-43A3-BDF6-E89A16639CC5}" type="slidenum">
              <a:rPr lang="en-GB" smtClean="0"/>
              <a:pPr>
                <a:defRPr/>
              </a:pPr>
              <a:t>‹#›</a:t>
            </a:fld>
            <a:endParaRPr lang="en-GB"/>
          </a:p>
        </p:txBody>
      </p:sp>
    </p:spTree>
    <p:extLst>
      <p:ext uri="{BB962C8B-B14F-4D97-AF65-F5344CB8AC3E}">
        <p14:creationId xmlns:p14="http://schemas.microsoft.com/office/powerpoint/2010/main" val="3051390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57F15-F459-4EF2-8F73-9055AC6E2D3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F71A24-BE61-47E8-801C-F08E9310A4D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E64248-954D-400E-86A3-157DC6B13BB2}"/>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DCE26C60-26FB-4DE4-869B-91FE9CC65B5C}"/>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F388501-2445-4038-BCE3-1384EFEBE4C1}"/>
              </a:ext>
            </a:extLst>
          </p:cNvPr>
          <p:cNvSpPr>
            <a:spLocks noGrp="1"/>
          </p:cNvSpPr>
          <p:nvPr>
            <p:ph type="sldNum" sz="quarter" idx="12"/>
          </p:nvPr>
        </p:nvSpPr>
        <p:spPr/>
        <p:txBody>
          <a:bodyPr/>
          <a:lstStyle/>
          <a:p>
            <a:pPr>
              <a:defRPr/>
            </a:pPr>
            <a:fld id="{94F841C8-5ACA-4289-B8E2-2BBC62625F03}" type="slidenum">
              <a:rPr lang="en-GB" smtClean="0"/>
              <a:pPr>
                <a:defRPr/>
              </a:pPr>
              <a:t>‹#›</a:t>
            </a:fld>
            <a:endParaRPr lang="en-GB"/>
          </a:p>
        </p:txBody>
      </p:sp>
    </p:spTree>
    <p:extLst>
      <p:ext uri="{BB962C8B-B14F-4D97-AF65-F5344CB8AC3E}">
        <p14:creationId xmlns:p14="http://schemas.microsoft.com/office/powerpoint/2010/main" val="268999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AB2D04-B3D7-4B32-B828-3E3750FEEA7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81954D-8043-43B1-B315-F7BD4D5F7D3C}"/>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587381-C971-455D-A714-6CB8BAF2EDC2}"/>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966CFE2C-27B0-43B8-A3FD-8C8F6F7747CC}"/>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29D618E9-7649-4C4F-A759-AC4EAFA6EFEF}"/>
              </a:ext>
            </a:extLst>
          </p:cNvPr>
          <p:cNvSpPr>
            <a:spLocks noGrp="1"/>
          </p:cNvSpPr>
          <p:nvPr>
            <p:ph type="sldNum" sz="quarter" idx="12"/>
          </p:nvPr>
        </p:nvSpPr>
        <p:spPr/>
        <p:txBody>
          <a:bodyPr/>
          <a:lstStyle/>
          <a:p>
            <a:pPr>
              <a:defRPr/>
            </a:pPr>
            <a:fld id="{FD465BA4-13F8-420C-AD40-C4DA2DEEBEBF}" type="slidenum">
              <a:rPr lang="en-GB" smtClean="0"/>
              <a:pPr>
                <a:defRPr/>
              </a:pPr>
              <a:t>‹#›</a:t>
            </a:fld>
            <a:endParaRPr lang="en-GB"/>
          </a:p>
        </p:txBody>
      </p:sp>
    </p:spTree>
    <p:extLst>
      <p:ext uri="{BB962C8B-B14F-4D97-AF65-F5344CB8AC3E}">
        <p14:creationId xmlns:p14="http://schemas.microsoft.com/office/powerpoint/2010/main" val="1598343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3A0154-8681-40A2-BD70-F7B67F66920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9DED0D-7AA8-4931-B6DD-E5C8531C5D1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82C31B-9855-4E52-A527-A6826E22AF4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49675BEF-F674-4A82-B1BE-610FBB987F0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CE7702D8-EE7D-4675-9995-14860983362C}"/>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940C348-7461-4362-A655-852A1D3DC4D1}" type="slidenum">
              <a:rPr lang="en-GB" smtClean="0"/>
              <a:pPr>
                <a:defRPr/>
              </a:pPr>
              <a:t>‹#›</a:t>
            </a:fld>
            <a:endParaRPr lang="en-GB"/>
          </a:p>
        </p:txBody>
      </p:sp>
    </p:spTree>
    <p:extLst>
      <p:ext uri="{BB962C8B-B14F-4D97-AF65-F5344CB8AC3E}">
        <p14:creationId xmlns:p14="http://schemas.microsoft.com/office/powerpoint/2010/main" val="388819952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imgres?q=ear+clipart&amp;um=1&amp;hl=en&amp;sa=X&amp;rlz=1T4SNYK_en-GBGB313GB313&amp;biw=1280&amp;bih=685&amp;tbm=isch&amp;tbnid=Mf_JrxWcaFaEmM:&amp;imgrefurl=http://www.clker.com/clipart-4337.html&amp;docid=Yk7JxEeN0tM_1M&amp;imgurl=http://www.clker.com/cliparts/3/0/3/8/1194986541442028018ear_-_body_part_nicu_buc_01.svg.hi.png&amp;w=360&amp;h=599&amp;ei=AOZ9T8nKA-Gj0QWwo_CrDg&amp;zoom=1&amp;iact=rc&amp;dur=8&amp;sig=117638893342511017181&amp;page=1&amp;tbnh=173&amp;tbnw=104&amp;start=0&amp;ndsp=18&amp;ved=1t:429,r:18,s:0,i:65&amp;tx=37&amp;ty=70"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google.co.uk/imgres?q=ear+clipart&amp;um=1&amp;hl=en&amp;sa=X&amp;rlz=1T4SNYK_en-GBGB313GB313&amp;biw=1280&amp;bih=685&amp;tbm=isch&amp;tbnid=Mf_JrxWcaFaEmM:&amp;imgrefurl=http://www.clker.com/clipart-4337.html&amp;docid=Yk7JxEeN0tM_1M&amp;imgurl=http://www.clker.com/cliparts/3/0/3/8/1194986541442028018ear_-_body_part_nicu_buc_01.svg.hi.png&amp;w=360&amp;h=599&amp;ei=AOZ9T8nKA-Gj0QWwo_CrDg&amp;zoom=1&amp;iact=rc&amp;dur=8&amp;sig=117638893342511017181&amp;page=1&amp;tbnh=173&amp;tbnw=104&amp;start=0&amp;ndsp=18&amp;ved=1t:429,r:18,s:0,i:65&amp;tx=37&amp;ty=70" TargetMode="Externa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google.co.uk/imgres?q=ear+clipart&amp;um=1&amp;hl=en&amp;sa=X&amp;rlz=1T4SNYK_en-GBGB313GB313&amp;biw=1280&amp;bih=685&amp;tbm=isch&amp;tbnid=Mf_JrxWcaFaEmM:&amp;imgrefurl=http://www.clker.com/clipart-4337.html&amp;docid=Yk7JxEeN0tM_1M&amp;imgurl=http://www.clker.com/cliparts/3/0/3/8/1194986541442028018ear_-_body_part_nicu_buc_01.svg.hi.png&amp;w=360&amp;h=599&amp;ei=AOZ9T8nKA-Gj0QWwo_CrDg&amp;zoom=1&amp;iact=rc&amp;dur=8&amp;sig=117638893342511017181&amp;page=1&amp;tbnh=173&amp;tbnw=104&amp;start=0&amp;ndsp=18&amp;ved=1t:429,r:18,s:0,i:65&amp;tx=37&amp;ty=70"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www.google.co.uk/imgres?q=ear+clipart&amp;um=1&amp;hl=en&amp;sa=X&amp;rlz=1T4SNYK_en-GBGB313GB313&amp;biw=1280&amp;bih=685&amp;tbm=isch&amp;tbnid=Mf_JrxWcaFaEmM:&amp;imgrefurl=http://www.clker.com/clipart-4337.html&amp;docid=Yk7JxEeN0tM_1M&amp;imgurl=http://www.clker.com/cliparts/3/0/3/8/1194986541442028018ear_-_body_part_nicu_buc_01.svg.hi.png&amp;w=360&amp;h=599&amp;ei=AOZ9T8nKA-Gj0QWwo_CrDg&amp;zoom=1&amp;iact=rc&amp;dur=8&amp;sig=117638893342511017181&amp;page=1&amp;tbnh=173&amp;tbnw=104&amp;start=0&amp;ndsp=18&amp;ved=1t:429,r:18,s:0,i:65&amp;tx=37&amp;ty=70"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notesSlide" Target="../notesSlides/notesSlide1.xml"/><Relationship Id="rId7" Type="http://schemas.openxmlformats.org/officeDocument/2006/relationships/hyperlink" Target="https://www.phonicsplay.co.uk/resources/phase/2/dragons-den" TargetMode="External"/><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hyperlink" Target="https://www.phonicsplay.co.uk/resources/phase/2/buried-treasure" TargetMode="External"/><Relationship Id="rId5" Type="http://schemas.openxmlformats.org/officeDocument/2006/relationships/hyperlink" Target="http://www.phonicsplay.co.uk/" TargetMode="External"/><Relationship Id="rId4" Type="http://schemas.openxmlformats.org/officeDocument/2006/relationships/hyperlink" Target="http://www.google.co.uk/imgres?q=ear+clipart&amp;um=1&amp;hl=en&amp;sa=X&amp;rlz=1T4SNYK_en-GBGB313GB313&amp;biw=1280&amp;bih=685&amp;tbm=isch&amp;tbnid=Mf_JrxWcaFaEmM:&amp;imgrefurl=http://www.clker.com/clipart-4337.html&amp;docid=Yk7JxEeN0tM_1M&amp;imgurl=http://www.clker.com/cliparts/3/0/3/8/1194986541442028018ear_-_body_part_nicu_buc_01.svg.hi.png&amp;w=360&amp;h=599&amp;ei=AOZ9T8nKA-Gj0QWwo_CrDg&amp;zoom=1&amp;iact=rc&amp;dur=8&amp;sig=117638893342511017181&amp;page=1&amp;tbnh=173&amp;tbnw=104&amp;start=0&amp;ndsp=18&amp;ved=1t:429,r:18,s:0,i:65&amp;tx=37&amp;ty=70" TargetMode="External"/><Relationship Id="rId9" Type="http://schemas.openxmlformats.org/officeDocument/2006/relationships/image" Target="../media/image10.wmf"/></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imgres?q=question+marks&amp;um=1&amp;hl=en&amp;sa=N&amp;biw=1280&amp;bih=685&amp;tbm=isch&amp;tbnid=0YX9gzZRFAgPXM:&amp;imgrefurl=http://beabetterbusiness.com/blog/2011/12/15/sap-b1-its-all-new-to-me/question-marks/&amp;docid=dvjz7jo7_ZJDvM&amp;imgurl=http://beabetterbusiness.com/blog/wp-content/uploads/2011/12/question-marks.jpg&amp;w=795&amp;h=644&amp;ei=IO99T4TyNsSC8gPFxYnADg&amp;zoom=1&amp;iact=rc&amp;dur=2&amp;sig=117638893342511017181&amp;page=1&amp;tbnh=137&amp;tbnw=169&amp;start=0&amp;ndsp=21&amp;ved=1t:429,r:0,s:0,i:133&amp;tx=70&amp;ty=58"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050" name="WordArt 3"/>
          <p:cNvSpPr>
            <a:spLocks noChangeArrowheads="1" noChangeShapeType="1" noTextEdit="1"/>
          </p:cNvSpPr>
          <p:nvPr/>
        </p:nvSpPr>
        <p:spPr bwMode="auto">
          <a:xfrm>
            <a:off x="1219200" y="914400"/>
            <a:ext cx="6419850" cy="4114800"/>
          </a:xfrm>
          <a:prstGeom prst="rect">
            <a:avLst/>
          </a:prstGeom>
        </p:spPr>
        <p:txBody>
          <a:bodyPr wrap="none" fromWordArt="1">
            <a:prstTxWarp prst="textPlain">
              <a:avLst>
                <a:gd name="adj" fmla="val 50000"/>
              </a:avLst>
            </a:prstTxWarp>
          </a:bodyPr>
          <a:lstStyle/>
          <a:p>
            <a:endParaRPr lang="en-GB" sz="3600" b="1" kern="10" dirty="0">
              <a:ln w="9525">
                <a:solidFill>
                  <a:srgbClr val="000000"/>
                </a:solidFill>
                <a:round/>
                <a:headEnd/>
                <a:tailEnd/>
              </a:ln>
              <a:solidFill>
                <a:srgbClr val="CC0000"/>
              </a:solidFill>
              <a:latin typeface="Comic Sans MS"/>
            </a:endParaRPr>
          </a:p>
        </p:txBody>
      </p:sp>
      <p:sp>
        <p:nvSpPr>
          <p:cNvPr id="2051" name="Rectangle 4"/>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2" name="Rectangle 5"/>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3" name="AutoShape 7"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4" name="Rectangle 8"/>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5" name="Rectangle 9"/>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6" name="AutoShape 11"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7" name="Rectangle 12"/>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9" name="Rectangle 17"/>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1" name="Rectangle 23"/>
          <p:cNvSpPr>
            <a:spLocks noChangeArrowheads="1"/>
          </p:cNvSpPr>
          <p:nvPr/>
        </p:nvSpPr>
        <p:spPr bwMode="auto">
          <a:xfrm>
            <a:off x="1635125" y="19510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2" name="Rectangle 24"/>
          <p:cNvSpPr>
            <a:spLocks noChangeArrowheads="1"/>
          </p:cNvSpPr>
          <p:nvPr/>
        </p:nvSpPr>
        <p:spPr bwMode="auto">
          <a:xfrm>
            <a:off x="1635125" y="19510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63" name="Rectangle 25"/>
          <p:cNvSpPr>
            <a:spLocks noChangeArrowheads="1"/>
          </p:cNvSpPr>
          <p:nvPr/>
        </p:nvSpPr>
        <p:spPr bwMode="auto">
          <a:xfrm>
            <a:off x="4556125" y="5022850"/>
            <a:ext cx="1608138"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4" name="Rectangle 28"/>
          <p:cNvSpPr>
            <a:spLocks noChangeArrowheads="1"/>
          </p:cNvSpPr>
          <p:nvPr/>
        </p:nvSpPr>
        <p:spPr bwMode="auto">
          <a:xfrm>
            <a:off x="1727200" y="19970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Char char="•"/>
            </a:pPr>
            <a:endParaRPr lang="en-GB" altLang="en-US" dirty="0">
              <a:solidFill>
                <a:srgbClr val="CC0000"/>
              </a:solidFill>
            </a:endParaRPr>
          </a:p>
          <a:p>
            <a:pPr algn="l"/>
            <a:endParaRPr lang="en-GB" altLang="en-US" dirty="0"/>
          </a:p>
        </p:txBody>
      </p:sp>
      <p:sp>
        <p:nvSpPr>
          <p:cNvPr id="2" name="Rectangle 1"/>
          <p:cNvSpPr/>
          <p:nvPr/>
        </p:nvSpPr>
        <p:spPr>
          <a:xfrm>
            <a:off x="2214240" y="427415"/>
            <a:ext cx="5054589" cy="1569660"/>
          </a:xfrm>
          <a:prstGeom prst="rect">
            <a:avLst/>
          </a:prstGeom>
        </p:spPr>
        <p:txBody>
          <a:bodyPr wrap="none">
            <a:spAutoFit/>
          </a:bodyPr>
          <a:lstStyle/>
          <a:p>
            <a:r>
              <a:rPr lang="en-GB" sz="4800" b="1" kern="10" dirty="0">
                <a:ln w="9525">
                  <a:solidFill>
                    <a:srgbClr val="000000"/>
                  </a:solidFill>
                  <a:round/>
                  <a:headEnd/>
                  <a:tailEnd/>
                </a:ln>
                <a:solidFill>
                  <a:srgbClr val="FFFF00"/>
                </a:solidFill>
                <a:latin typeface="Comic Sans MS"/>
              </a:rPr>
              <a:t>Year 1 Phonics </a:t>
            </a:r>
          </a:p>
          <a:p>
            <a:r>
              <a:rPr lang="en-GB" sz="4800" b="1" kern="10" dirty="0">
                <a:ln w="9525">
                  <a:solidFill>
                    <a:srgbClr val="000000"/>
                  </a:solidFill>
                  <a:round/>
                  <a:headEnd/>
                  <a:tailEnd/>
                </a:ln>
                <a:solidFill>
                  <a:srgbClr val="FFFF00"/>
                </a:solidFill>
                <a:latin typeface="Comic Sans MS"/>
              </a:rPr>
              <a:t>Screening Check</a:t>
            </a:r>
          </a:p>
        </p:txBody>
      </p:sp>
      <p:pic>
        <p:nvPicPr>
          <p:cNvPr id="2067"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63" y="4725144"/>
            <a:ext cx="9165263" cy="2168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8"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1000" y="2430628"/>
            <a:ext cx="4282000" cy="160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D0440B0-80FB-4335-B4E7-E9463E444A6B}"/>
              </a:ext>
            </a:extLst>
          </p:cNvPr>
          <p:cNvSpPr/>
          <p:nvPr/>
        </p:nvSpPr>
        <p:spPr>
          <a:xfrm>
            <a:off x="309968" y="643186"/>
            <a:ext cx="8524064" cy="769441"/>
          </a:xfrm>
          <a:prstGeom prst="rect">
            <a:avLst/>
          </a:prstGeom>
          <a:noFill/>
        </p:spPr>
        <p:txBody>
          <a:bodyPr wrap="none" lIns="91440" tIns="45720" rIns="91440" bIns="45720">
            <a:spAutoFit/>
          </a:bodyPr>
          <a:lstStyle/>
          <a:p>
            <a:pPr algn="ctr"/>
            <a:r>
              <a:rPr lang="en-GB" sz="4400" b="1" cap="none" spc="0" dirty="0">
                <a:ln w="22225">
                  <a:solidFill>
                    <a:schemeClr val="accent2"/>
                  </a:solidFill>
                  <a:prstDash val="solid"/>
                </a:ln>
                <a:solidFill>
                  <a:schemeClr val="accent2">
                    <a:lumMod val="40000"/>
                    <a:lumOff val="60000"/>
                  </a:schemeClr>
                </a:solidFill>
                <a:effectLst/>
              </a:rPr>
              <a:t>What is the Phonics Screening Test?</a:t>
            </a:r>
          </a:p>
        </p:txBody>
      </p:sp>
      <p:sp>
        <p:nvSpPr>
          <p:cNvPr id="8" name="TextBox 7">
            <a:extLst>
              <a:ext uri="{FF2B5EF4-FFF2-40B4-BE49-F238E27FC236}">
                <a16:creationId xmlns:a16="http://schemas.microsoft.com/office/drawing/2014/main" id="{E7D2E01B-F8CB-4A69-A6E2-56355D45C74A}"/>
              </a:ext>
            </a:extLst>
          </p:cNvPr>
          <p:cNvSpPr txBox="1"/>
          <p:nvPr/>
        </p:nvSpPr>
        <p:spPr>
          <a:xfrm>
            <a:off x="431999" y="1628800"/>
            <a:ext cx="8455969" cy="4524315"/>
          </a:xfrm>
          <a:prstGeom prst="rect">
            <a:avLst/>
          </a:prstGeom>
          <a:noFill/>
        </p:spPr>
        <p:txBody>
          <a:bodyPr wrap="none" rtlCol="0">
            <a:spAutoFit/>
          </a:bodyPr>
          <a:lstStyle/>
          <a:p>
            <a:r>
              <a:rPr lang="en-GB" sz="2400" dirty="0"/>
              <a:t>Children in Year 1 throughout the country will be taking part in a </a:t>
            </a:r>
          </a:p>
          <a:p>
            <a:r>
              <a:rPr lang="en-GB" sz="2400" dirty="0"/>
              <a:t>phonics screening test during the same week in June.</a:t>
            </a:r>
          </a:p>
          <a:p>
            <a:endParaRPr lang="en-GB" sz="2400" dirty="0"/>
          </a:p>
          <a:p>
            <a:r>
              <a:rPr lang="en-GB" sz="2400" dirty="0"/>
              <a:t>Children in Year 2 will also take the test if they did not achieve the </a:t>
            </a:r>
          </a:p>
          <a:p>
            <a:r>
              <a:rPr lang="en-GB" sz="2400" dirty="0"/>
              <a:t>required result when in Year 1, or if they have not taken the test </a:t>
            </a:r>
          </a:p>
          <a:p>
            <a:r>
              <a:rPr lang="en-GB" sz="2400" dirty="0"/>
              <a:t>before.</a:t>
            </a:r>
          </a:p>
          <a:p>
            <a:endParaRPr lang="en-GB" sz="2400" dirty="0"/>
          </a:p>
          <a:p>
            <a:r>
              <a:rPr lang="en-GB" sz="2400" dirty="0"/>
              <a:t>The phonics screening check is designed to confirm whether </a:t>
            </a:r>
          </a:p>
          <a:p>
            <a:r>
              <a:rPr lang="en-GB" sz="2400" dirty="0"/>
              <a:t>individual children have learnt sufficient phonic decoding and </a:t>
            </a:r>
          </a:p>
          <a:p>
            <a:r>
              <a:rPr lang="en-GB" sz="2400" dirty="0"/>
              <a:t>blending skills to an appropriate standard. To check the children</a:t>
            </a:r>
          </a:p>
          <a:p>
            <a:r>
              <a:rPr lang="en-GB" sz="2400" dirty="0"/>
              <a:t>have a firm foundation on which to become confident and fluent </a:t>
            </a:r>
          </a:p>
          <a:p>
            <a:r>
              <a:rPr lang="en-GB" sz="2400" dirty="0"/>
              <a:t>readers.</a:t>
            </a:r>
          </a:p>
        </p:txBody>
      </p:sp>
    </p:spTree>
    <p:extLst>
      <p:ext uri="{BB962C8B-B14F-4D97-AF65-F5344CB8AC3E}">
        <p14:creationId xmlns:p14="http://schemas.microsoft.com/office/powerpoint/2010/main" val="3702021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050" name="WordArt 3"/>
          <p:cNvSpPr>
            <a:spLocks noChangeArrowheads="1" noChangeShapeType="1" noTextEdit="1"/>
          </p:cNvSpPr>
          <p:nvPr/>
        </p:nvSpPr>
        <p:spPr bwMode="auto">
          <a:xfrm>
            <a:off x="1219200" y="914400"/>
            <a:ext cx="6419850" cy="4114800"/>
          </a:xfrm>
          <a:prstGeom prst="rect">
            <a:avLst/>
          </a:prstGeom>
        </p:spPr>
        <p:txBody>
          <a:bodyPr wrap="none" fromWordArt="1">
            <a:prstTxWarp prst="textPlain">
              <a:avLst>
                <a:gd name="adj" fmla="val 50000"/>
              </a:avLst>
            </a:prstTxWarp>
          </a:bodyPr>
          <a:lstStyle/>
          <a:p>
            <a:endParaRPr lang="en-GB" sz="3600" b="1" kern="10" dirty="0">
              <a:ln w="9525">
                <a:solidFill>
                  <a:srgbClr val="000000"/>
                </a:solidFill>
                <a:round/>
                <a:headEnd/>
                <a:tailEnd/>
              </a:ln>
              <a:solidFill>
                <a:srgbClr val="CC0000"/>
              </a:solidFill>
              <a:latin typeface="Comic Sans MS"/>
            </a:endParaRPr>
          </a:p>
        </p:txBody>
      </p:sp>
      <p:sp>
        <p:nvSpPr>
          <p:cNvPr id="2051" name="Rectangle 4"/>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2" name="Rectangle 5"/>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3" name="AutoShape 7"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4" name="Rectangle 8"/>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5" name="Rectangle 9"/>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6" name="AutoShape 11"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7" name="Rectangle 12"/>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9" name="Rectangle 17"/>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1" name="Rectangle 23"/>
          <p:cNvSpPr>
            <a:spLocks noChangeArrowheads="1"/>
          </p:cNvSpPr>
          <p:nvPr/>
        </p:nvSpPr>
        <p:spPr bwMode="auto">
          <a:xfrm>
            <a:off x="1635125" y="19510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2" name="Rectangle 24"/>
          <p:cNvSpPr>
            <a:spLocks noChangeArrowheads="1"/>
          </p:cNvSpPr>
          <p:nvPr/>
        </p:nvSpPr>
        <p:spPr bwMode="auto">
          <a:xfrm>
            <a:off x="1635125" y="19510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63" name="Rectangle 25"/>
          <p:cNvSpPr>
            <a:spLocks noChangeArrowheads="1"/>
          </p:cNvSpPr>
          <p:nvPr/>
        </p:nvSpPr>
        <p:spPr bwMode="auto">
          <a:xfrm>
            <a:off x="4556125" y="5022850"/>
            <a:ext cx="1608138"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4" name="Rectangle 28"/>
          <p:cNvSpPr>
            <a:spLocks noChangeArrowheads="1"/>
          </p:cNvSpPr>
          <p:nvPr/>
        </p:nvSpPr>
        <p:spPr bwMode="auto">
          <a:xfrm>
            <a:off x="1727200" y="19970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Char char="•"/>
            </a:pPr>
            <a:endParaRPr lang="en-GB" altLang="en-US" dirty="0">
              <a:solidFill>
                <a:srgbClr val="CC0000"/>
              </a:solidFill>
            </a:endParaRPr>
          </a:p>
          <a:p>
            <a:pPr algn="l"/>
            <a:endParaRPr lang="en-GB" altLang="en-US" dirty="0"/>
          </a:p>
        </p:txBody>
      </p:sp>
      <p:sp>
        <p:nvSpPr>
          <p:cNvPr id="2" name="Rectangle 1"/>
          <p:cNvSpPr/>
          <p:nvPr/>
        </p:nvSpPr>
        <p:spPr>
          <a:xfrm>
            <a:off x="519174" y="115303"/>
            <a:ext cx="8289801" cy="646331"/>
          </a:xfrm>
          <a:prstGeom prst="rect">
            <a:avLst/>
          </a:prstGeom>
        </p:spPr>
        <p:txBody>
          <a:bodyPr wrap="square">
            <a:spAutoFit/>
          </a:bodyPr>
          <a:lstStyle/>
          <a:p>
            <a:r>
              <a:rPr lang="en-US" sz="3600" b="1" kern="10" dirty="0">
                <a:ln w="9525">
                  <a:solidFill>
                    <a:srgbClr val="000000"/>
                  </a:solidFill>
                  <a:round/>
                  <a:headEnd/>
                  <a:tailEnd/>
                </a:ln>
                <a:solidFill>
                  <a:srgbClr val="FFFF00"/>
                </a:solidFill>
                <a:latin typeface="Comic Sans MS"/>
              </a:rPr>
              <a:t>WHAT WILL IT CHECK?</a:t>
            </a:r>
          </a:p>
        </p:txBody>
      </p:sp>
      <p:sp>
        <p:nvSpPr>
          <p:cNvPr id="3" name="Rectangle 2"/>
          <p:cNvSpPr/>
          <p:nvPr/>
        </p:nvSpPr>
        <p:spPr>
          <a:xfrm>
            <a:off x="487202" y="1003648"/>
            <a:ext cx="8073776" cy="3970318"/>
          </a:xfrm>
          <a:prstGeom prst="rect">
            <a:avLst/>
          </a:prstGeom>
        </p:spPr>
        <p:txBody>
          <a:bodyPr wrap="square">
            <a:spAutoFit/>
          </a:bodyPr>
          <a:lstStyle/>
          <a:p>
            <a:r>
              <a:rPr lang="en-US" sz="2800" dirty="0">
                <a:latin typeface="Comic Sans MS" panose="030F0702030302020204" pitchFamily="66" charset="0"/>
              </a:rPr>
              <a:t>It will check that your child can:</a:t>
            </a:r>
          </a:p>
          <a:p>
            <a:endParaRPr lang="en-US" sz="2800" dirty="0">
              <a:latin typeface="Comic Sans MS" panose="030F0702030302020204" pitchFamily="66" charset="0"/>
            </a:endParaRPr>
          </a:p>
          <a:p>
            <a:r>
              <a:rPr lang="en-US" sz="2800" dirty="0">
                <a:latin typeface="Comic Sans MS" panose="030F0702030302020204" pitchFamily="66" charset="0"/>
              </a:rPr>
              <a:t>Sound out and blend graphemes (letters or groups of letters) in order to read words.</a:t>
            </a:r>
          </a:p>
          <a:p>
            <a:endParaRPr lang="en-US" sz="2800" dirty="0">
              <a:latin typeface="Comic Sans MS" panose="030F0702030302020204" pitchFamily="66" charset="0"/>
            </a:endParaRPr>
          </a:p>
          <a:p>
            <a:r>
              <a:rPr lang="en-US" sz="2800" dirty="0">
                <a:latin typeface="Comic Sans MS" panose="030F0702030302020204" pitchFamily="66" charset="0"/>
              </a:rPr>
              <a:t>Read phonically decodable words.</a:t>
            </a:r>
          </a:p>
          <a:p>
            <a:br>
              <a:rPr lang="en-US" sz="2800" dirty="0">
                <a:latin typeface="Comic Sans MS" panose="030F0702030302020204" pitchFamily="66" charset="0"/>
              </a:rPr>
            </a:br>
            <a:r>
              <a:rPr lang="en-US" sz="2800" dirty="0">
                <a:latin typeface="Comic Sans MS" panose="030F0702030302020204" pitchFamily="66" charset="0"/>
              </a:rPr>
              <a:t>Read a selection of nonsense words which we </a:t>
            </a:r>
          </a:p>
          <a:p>
            <a:r>
              <a:rPr lang="en-US" sz="2800" dirty="0">
                <a:latin typeface="Comic Sans MS" panose="030F0702030302020204" pitchFamily="66" charset="0"/>
              </a:rPr>
              <a:t>Call ‘Alien words’.</a:t>
            </a:r>
            <a:endParaRPr lang="en-GB" sz="2800" dirty="0">
              <a:latin typeface="Comic Sans MS" panose="030F0702030302020204" pitchFamily="66" charset="0"/>
            </a:endParaRPr>
          </a:p>
        </p:txBody>
      </p:sp>
      <p:pic>
        <p:nvPicPr>
          <p:cNvPr id="18"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t="24655" b="48881"/>
          <a:stretch/>
        </p:blipFill>
        <p:spPr bwMode="auto">
          <a:xfrm>
            <a:off x="663576" y="5223128"/>
            <a:ext cx="3733800" cy="144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6"/>
          <p:cNvPicPr>
            <a:picLocks noChangeAspect="1" noChangeArrowheads="1"/>
          </p:cNvPicPr>
          <p:nvPr/>
        </p:nvPicPr>
        <p:blipFill rotWithShape="1">
          <a:blip r:embed="rId4">
            <a:extLst>
              <a:ext uri="{28A0092B-C50C-407E-A947-70E740481C1C}">
                <a14:useLocalDpi xmlns:a14="http://schemas.microsoft.com/office/drawing/2010/main" val="0"/>
              </a:ext>
            </a:extLst>
          </a:blip>
          <a:srcRect t="24398" b="49177"/>
          <a:stretch/>
        </p:blipFill>
        <p:spPr bwMode="auto">
          <a:xfrm>
            <a:off x="4664074" y="5235575"/>
            <a:ext cx="3816350" cy="144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0956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050" name="WordArt 3"/>
          <p:cNvSpPr>
            <a:spLocks noChangeArrowheads="1" noChangeShapeType="1" noTextEdit="1"/>
          </p:cNvSpPr>
          <p:nvPr/>
        </p:nvSpPr>
        <p:spPr bwMode="auto">
          <a:xfrm>
            <a:off x="1219200" y="914400"/>
            <a:ext cx="6419850" cy="4114800"/>
          </a:xfrm>
          <a:prstGeom prst="rect">
            <a:avLst/>
          </a:prstGeom>
        </p:spPr>
        <p:txBody>
          <a:bodyPr wrap="none" fromWordArt="1">
            <a:prstTxWarp prst="textPlain">
              <a:avLst>
                <a:gd name="adj" fmla="val 50000"/>
              </a:avLst>
            </a:prstTxWarp>
          </a:bodyPr>
          <a:lstStyle/>
          <a:p>
            <a:endParaRPr lang="en-GB" sz="3600" b="1" kern="10" dirty="0">
              <a:ln w="9525">
                <a:solidFill>
                  <a:srgbClr val="000000"/>
                </a:solidFill>
                <a:round/>
                <a:headEnd/>
                <a:tailEnd/>
              </a:ln>
              <a:solidFill>
                <a:srgbClr val="CC0000"/>
              </a:solidFill>
              <a:latin typeface="Comic Sans MS"/>
            </a:endParaRPr>
          </a:p>
        </p:txBody>
      </p:sp>
      <p:sp>
        <p:nvSpPr>
          <p:cNvPr id="2051" name="Rectangle 4"/>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2" name="Rectangle 5"/>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3" name="AutoShape 7"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4" name="Rectangle 8"/>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5" name="Rectangle 9"/>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6" name="AutoShape 11"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7" name="Rectangle 12"/>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9" name="Rectangle 17"/>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1" name="Rectangle 23"/>
          <p:cNvSpPr>
            <a:spLocks noChangeArrowheads="1"/>
          </p:cNvSpPr>
          <p:nvPr/>
        </p:nvSpPr>
        <p:spPr bwMode="auto">
          <a:xfrm>
            <a:off x="1635125" y="19510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2" name="Rectangle 24"/>
          <p:cNvSpPr>
            <a:spLocks noChangeArrowheads="1"/>
          </p:cNvSpPr>
          <p:nvPr/>
        </p:nvSpPr>
        <p:spPr bwMode="auto">
          <a:xfrm>
            <a:off x="1635125" y="19510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63" name="Rectangle 25"/>
          <p:cNvSpPr>
            <a:spLocks noChangeArrowheads="1"/>
          </p:cNvSpPr>
          <p:nvPr/>
        </p:nvSpPr>
        <p:spPr bwMode="auto">
          <a:xfrm>
            <a:off x="4556125" y="5022850"/>
            <a:ext cx="1608138"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4" name="Rectangle 28"/>
          <p:cNvSpPr>
            <a:spLocks noChangeArrowheads="1"/>
          </p:cNvSpPr>
          <p:nvPr/>
        </p:nvSpPr>
        <p:spPr bwMode="auto">
          <a:xfrm>
            <a:off x="1727200" y="19970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Char char="•"/>
            </a:pPr>
            <a:endParaRPr lang="en-GB" altLang="en-US" dirty="0">
              <a:solidFill>
                <a:srgbClr val="CC0000"/>
              </a:solidFill>
            </a:endParaRPr>
          </a:p>
          <a:p>
            <a:pPr algn="l"/>
            <a:endParaRPr lang="en-GB" altLang="en-US" dirty="0"/>
          </a:p>
        </p:txBody>
      </p:sp>
      <p:sp>
        <p:nvSpPr>
          <p:cNvPr id="2" name="Rectangle 1"/>
          <p:cNvSpPr/>
          <p:nvPr/>
        </p:nvSpPr>
        <p:spPr>
          <a:xfrm>
            <a:off x="519174" y="115303"/>
            <a:ext cx="8289801" cy="1138773"/>
          </a:xfrm>
          <a:prstGeom prst="rect">
            <a:avLst/>
          </a:prstGeom>
        </p:spPr>
        <p:txBody>
          <a:bodyPr wrap="square">
            <a:spAutoFit/>
          </a:bodyPr>
          <a:lstStyle/>
          <a:p>
            <a:r>
              <a:rPr lang="en-US" sz="3400" b="1" kern="10" dirty="0">
                <a:ln w="9525">
                  <a:solidFill>
                    <a:srgbClr val="000000"/>
                  </a:solidFill>
                  <a:round/>
                  <a:headEnd/>
                  <a:tailEnd/>
                </a:ln>
                <a:solidFill>
                  <a:srgbClr val="FFFF00"/>
                </a:solidFill>
                <a:latin typeface="Comic Sans MS"/>
              </a:rPr>
              <a:t>WHAT IS THE YEAR 1 PHONICS SCREENING CHECK?</a:t>
            </a:r>
          </a:p>
        </p:txBody>
      </p:sp>
      <p:sp>
        <p:nvSpPr>
          <p:cNvPr id="3" name="Rectangle 2"/>
          <p:cNvSpPr/>
          <p:nvPr/>
        </p:nvSpPr>
        <p:spPr>
          <a:xfrm>
            <a:off x="443037" y="1140401"/>
            <a:ext cx="8073776" cy="3108543"/>
          </a:xfrm>
          <a:prstGeom prst="rect">
            <a:avLst/>
          </a:prstGeom>
        </p:spPr>
        <p:txBody>
          <a:bodyPr wrap="square">
            <a:spAutoFit/>
          </a:bodyPr>
          <a:lstStyle/>
          <a:p>
            <a:r>
              <a:rPr lang="en-US" sz="2800" dirty="0">
                <a:solidFill>
                  <a:schemeClr val="bg1"/>
                </a:solidFill>
              </a:rPr>
              <a:t>The phonics screening check will be taken individually by all children in Year 1 in England – this began in June 2012. It is designed to give teachers and parents information on how your child is progressing in phonics. It will help to identify whether your child needs additional support at this stage so that they do not fall behind in this vital early reading skill.</a:t>
            </a:r>
            <a:endParaRPr lang="en-GB" sz="2800" dirty="0">
              <a:solidFill>
                <a:schemeClr val="bg1"/>
              </a:solidFill>
            </a:endParaRPr>
          </a:p>
        </p:txBody>
      </p:sp>
      <p:pic>
        <p:nvPicPr>
          <p:cNvPr id="17" name="Picture 1">
            <a:extLst>
              <a:ext uri="{FF2B5EF4-FFF2-40B4-BE49-F238E27FC236}">
                <a16:creationId xmlns:a16="http://schemas.microsoft.com/office/drawing/2014/main" id="{EBE61759-F2CD-4BB8-945A-5616F215918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solidFill>
            <a:schemeClr val="accent6">
              <a:lumMod val="40000"/>
              <a:lumOff val="60000"/>
            </a:schemeClr>
          </a:solidFill>
          <a:ln>
            <a:noFill/>
          </a:ln>
          <a:extLst/>
        </p:spPr>
      </p:pic>
    </p:spTree>
    <p:extLst>
      <p:ext uri="{BB962C8B-B14F-4D97-AF65-F5344CB8AC3E}">
        <p14:creationId xmlns:p14="http://schemas.microsoft.com/office/powerpoint/2010/main" val="931083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61BDE-35B6-420C-B18B-7324D5C81A3E}"/>
              </a:ext>
            </a:extLst>
          </p:cNvPr>
          <p:cNvSpPr>
            <a:spLocks noGrp="1"/>
          </p:cNvSpPr>
          <p:nvPr>
            <p:ph type="title"/>
          </p:nvPr>
        </p:nvSpPr>
        <p:spPr/>
        <p:txBody>
          <a:bodyPr/>
          <a:lstStyle/>
          <a:p>
            <a:endParaRPr lang="en-GB"/>
          </a:p>
        </p:txBody>
      </p:sp>
      <p:pic>
        <p:nvPicPr>
          <p:cNvPr id="3" name="Picture 1">
            <a:extLst>
              <a:ext uri="{FF2B5EF4-FFF2-40B4-BE49-F238E27FC236}">
                <a16:creationId xmlns:a16="http://schemas.microsoft.com/office/drawing/2014/main" id="{BB5D4B93-055D-4DAD-9C28-B3BE6646DD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1FCE384D-F79F-4544-B82F-BDDB93742941}"/>
              </a:ext>
            </a:extLst>
          </p:cNvPr>
          <p:cNvPicPr>
            <a:picLocks noChangeAspect="1"/>
          </p:cNvPicPr>
          <p:nvPr/>
        </p:nvPicPr>
        <p:blipFill>
          <a:blip r:embed="rId3"/>
          <a:stretch>
            <a:fillRect/>
          </a:stretch>
        </p:blipFill>
        <p:spPr>
          <a:xfrm>
            <a:off x="628650" y="3284984"/>
            <a:ext cx="7272808" cy="3207890"/>
          </a:xfrm>
          <a:prstGeom prst="rect">
            <a:avLst/>
          </a:prstGeom>
        </p:spPr>
      </p:pic>
    </p:spTree>
    <p:extLst>
      <p:ext uri="{BB962C8B-B14F-4D97-AF65-F5344CB8AC3E}">
        <p14:creationId xmlns:p14="http://schemas.microsoft.com/office/powerpoint/2010/main" val="785560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DD854-32D6-4C33-BAEE-15C51BF078E5}"/>
              </a:ext>
            </a:extLst>
          </p:cNvPr>
          <p:cNvSpPr>
            <a:spLocks noGrp="1"/>
          </p:cNvSpPr>
          <p:nvPr>
            <p:ph type="title"/>
          </p:nvPr>
        </p:nvSpPr>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endParaRPr lang="en-GB" dirty="0"/>
          </a:p>
        </p:txBody>
      </p:sp>
      <p:pic>
        <p:nvPicPr>
          <p:cNvPr id="3" name="Picture 2">
            <a:extLst>
              <a:ext uri="{FF2B5EF4-FFF2-40B4-BE49-F238E27FC236}">
                <a16:creationId xmlns:a16="http://schemas.microsoft.com/office/drawing/2014/main" id="{BEABEA67-9C44-4024-B589-96D24C38102D}"/>
              </a:ext>
            </a:extLst>
          </p:cNvPr>
          <p:cNvPicPr>
            <a:picLocks noChangeAspect="1"/>
          </p:cNvPicPr>
          <p:nvPr/>
        </p:nvPicPr>
        <p:blipFill>
          <a:blip r:embed="rId2"/>
          <a:stretch>
            <a:fillRect/>
          </a:stretch>
        </p:blipFill>
        <p:spPr>
          <a:xfrm>
            <a:off x="1187624" y="268753"/>
            <a:ext cx="6078239" cy="1450974"/>
          </a:xfrm>
          <a:prstGeom prst="rect">
            <a:avLst/>
          </a:prstGeom>
        </p:spPr>
      </p:pic>
      <p:sp>
        <p:nvSpPr>
          <p:cNvPr id="4" name="TextBox 3">
            <a:extLst>
              <a:ext uri="{FF2B5EF4-FFF2-40B4-BE49-F238E27FC236}">
                <a16:creationId xmlns:a16="http://schemas.microsoft.com/office/drawing/2014/main" id="{CF5F7C97-E05F-4E0D-B4F0-19371D4DFBBF}"/>
              </a:ext>
            </a:extLst>
          </p:cNvPr>
          <p:cNvSpPr txBox="1"/>
          <p:nvPr/>
        </p:nvSpPr>
        <p:spPr>
          <a:xfrm>
            <a:off x="395536" y="1745271"/>
            <a:ext cx="8394670" cy="4031873"/>
          </a:xfrm>
          <a:prstGeom prst="rect">
            <a:avLst/>
          </a:prstGeom>
          <a:noFill/>
        </p:spPr>
        <p:txBody>
          <a:bodyPr wrap="none" rtlCol="0">
            <a:spAutoFit/>
          </a:bodyPr>
          <a:lstStyle/>
          <a:p>
            <a:r>
              <a:rPr lang="en-GB" sz="3200" dirty="0"/>
              <a:t>Alien words are included in the check specifically </a:t>
            </a:r>
          </a:p>
          <a:p>
            <a:r>
              <a:rPr lang="en-GB" sz="3200" dirty="0"/>
              <a:t>to assess whether your child can decode a word </a:t>
            </a:r>
          </a:p>
          <a:p>
            <a:r>
              <a:rPr lang="en-GB" sz="3200" dirty="0"/>
              <a:t>using their phonics skills and not their memory.</a:t>
            </a:r>
          </a:p>
          <a:p>
            <a:endParaRPr lang="en-GB" sz="3200" dirty="0"/>
          </a:p>
          <a:p>
            <a:endParaRPr lang="en-GB" sz="3200" dirty="0"/>
          </a:p>
          <a:p>
            <a:r>
              <a:rPr lang="en-GB" sz="3200" dirty="0">
                <a:solidFill>
                  <a:srgbClr val="FF0000"/>
                </a:solidFill>
              </a:rPr>
              <a:t>“Special friends  -  Fred Talk  - Read the word”</a:t>
            </a:r>
          </a:p>
          <a:p>
            <a:endParaRPr lang="en-GB" sz="3200" dirty="0"/>
          </a:p>
          <a:p>
            <a:r>
              <a:rPr lang="en-GB" sz="3200" dirty="0"/>
              <a:t>The check does not measure reading fluency.</a:t>
            </a:r>
          </a:p>
        </p:txBody>
      </p:sp>
    </p:spTree>
    <p:extLst>
      <p:ext uri="{BB962C8B-B14F-4D97-AF65-F5344CB8AC3E}">
        <p14:creationId xmlns:p14="http://schemas.microsoft.com/office/powerpoint/2010/main" val="3523620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a:extLst>
              <a:ext uri="{FF2B5EF4-FFF2-40B4-BE49-F238E27FC236}">
                <a16:creationId xmlns:a16="http://schemas.microsoft.com/office/drawing/2014/main" id="{0C8D8646-763E-4078-A641-C44B92E5EE5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8653C55B-7B54-4ADF-8ED9-5DA59A0F04D2}"/>
              </a:ext>
            </a:extLst>
          </p:cNvPr>
          <p:cNvSpPr/>
          <p:nvPr/>
        </p:nvSpPr>
        <p:spPr>
          <a:xfrm>
            <a:off x="827584" y="5157192"/>
            <a:ext cx="5688632" cy="830997"/>
          </a:xfrm>
          <a:prstGeom prst="rect">
            <a:avLst/>
          </a:prstGeom>
        </p:spPr>
        <p:txBody>
          <a:bodyPr wrap="square">
            <a:spAutoFit/>
          </a:bodyPr>
          <a:lstStyle/>
          <a:p>
            <a:r>
              <a:rPr lang="en-US" sz="2400" dirty="0">
                <a:latin typeface="Calibri" panose="020F0502020204030204" pitchFamily="34" charset="0"/>
                <a:cs typeface="Calibri" panose="020F0502020204030204" pitchFamily="34" charset="0"/>
              </a:rPr>
              <a:t>Historically the pass mark has been around 32 out of 40.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050" name="WordArt 3"/>
          <p:cNvSpPr>
            <a:spLocks noChangeArrowheads="1" noChangeShapeType="1" noTextEdit="1"/>
          </p:cNvSpPr>
          <p:nvPr/>
        </p:nvSpPr>
        <p:spPr bwMode="auto">
          <a:xfrm>
            <a:off x="1219200" y="914400"/>
            <a:ext cx="6419850" cy="4114800"/>
          </a:xfrm>
          <a:prstGeom prst="rect">
            <a:avLst/>
          </a:prstGeom>
        </p:spPr>
        <p:txBody>
          <a:bodyPr wrap="none" fromWordArt="1">
            <a:prstTxWarp prst="textPlain">
              <a:avLst>
                <a:gd name="adj" fmla="val 50000"/>
              </a:avLst>
            </a:prstTxWarp>
          </a:bodyPr>
          <a:lstStyle/>
          <a:p>
            <a:endParaRPr lang="en-GB" sz="3600" b="1" kern="10" dirty="0">
              <a:ln w="9525">
                <a:solidFill>
                  <a:srgbClr val="000000"/>
                </a:solidFill>
                <a:round/>
                <a:headEnd/>
                <a:tailEnd/>
              </a:ln>
              <a:solidFill>
                <a:srgbClr val="CC0000"/>
              </a:solidFill>
              <a:latin typeface="Comic Sans MS"/>
            </a:endParaRPr>
          </a:p>
        </p:txBody>
      </p:sp>
      <p:sp>
        <p:nvSpPr>
          <p:cNvPr id="2051" name="Rectangle 4"/>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2" name="Rectangle 5"/>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3" name="AutoShape 7"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4" name="Rectangle 8"/>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5" name="Rectangle 9"/>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6" name="AutoShape 11"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2"/>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7" name="Rectangle 12"/>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9" name="Rectangle 17"/>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1" name="Rectangle 23"/>
          <p:cNvSpPr>
            <a:spLocks noChangeArrowheads="1"/>
          </p:cNvSpPr>
          <p:nvPr/>
        </p:nvSpPr>
        <p:spPr bwMode="auto">
          <a:xfrm>
            <a:off x="1635125" y="19510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2" name="Rectangle 24"/>
          <p:cNvSpPr>
            <a:spLocks noChangeArrowheads="1"/>
          </p:cNvSpPr>
          <p:nvPr/>
        </p:nvSpPr>
        <p:spPr bwMode="auto">
          <a:xfrm>
            <a:off x="1635125" y="19510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63" name="Rectangle 25"/>
          <p:cNvSpPr>
            <a:spLocks noChangeArrowheads="1"/>
          </p:cNvSpPr>
          <p:nvPr/>
        </p:nvSpPr>
        <p:spPr bwMode="auto">
          <a:xfrm>
            <a:off x="4556125" y="5022850"/>
            <a:ext cx="1608138"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4" name="Rectangle 28"/>
          <p:cNvSpPr>
            <a:spLocks noChangeArrowheads="1"/>
          </p:cNvSpPr>
          <p:nvPr/>
        </p:nvSpPr>
        <p:spPr bwMode="auto">
          <a:xfrm>
            <a:off x="1727200" y="19970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Char char="•"/>
            </a:pPr>
            <a:endParaRPr lang="en-GB" altLang="en-US" dirty="0">
              <a:solidFill>
                <a:srgbClr val="CC0000"/>
              </a:solidFill>
            </a:endParaRPr>
          </a:p>
          <a:p>
            <a:pPr algn="l"/>
            <a:endParaRPr lang="en-GB" altLang="en-US" dirty="0"/>
          </a:p>
        </p:txBody>
      </p:sp>
      <p:sp>
        <p:nvSpPr>
          <p:cNvPr id="2" name="Rectangle 1"/>
          <p:cNvSpPr/>
          <p:nvPr/>
        </p:nvSpPr>
        <p:spPr>
          <a:xfrm>
            <a:off x="519174" y="252680"/>
            <a:ext cx="8289801" cy="1323439"/>
          </a:xfrm>
          <a:prstGeom prst="rect">
            <a:avLst/>
          </a:prstGeom>
        </p:spPr>
        <p:txBody>
          <a:bodyPr wrap="square">
            <a:spAutoFit/>
          </a:bodyPr>
          <a:lstStyle/>
          <a:p>
            <a:r>
              <a:rPr lang="en-US" sz="4000" b="1" kern="10" dirty="0">
                <a:ln w="9525">
                  <a:solidFill>
                    <a:srgbClr val="000000"/>
                  </a:solidFill>
                  <a:round/>
                  <a:headEnd/>
                  <a:tailEnd/>
                </a:ln>
                <a:solidFill>
                  <a:srgbClr val="FFFF00"/>
                </a:solidFill>
                <a:latin typeface="Comic Sans MS"/>
              </a:rPr>
              <a:t>WHEN WILL THE </a:t>
            </a:r>
          </a:p>
          <a:p>
            <a:r>
              <a:rPr lang="en-US" sz="4000" b="1" kern="10" dirty="0">
                <a:ln w="9525">
                  <a:solidFill>
                    <a:srgbClr val="000000"/>
                  </a:solidFill>
                  <a:round/>
                  <a:headEnd/>
                  <a:tailEnd/>
                </a:ln>
                <a:solidFill>
                  <a:srgbClr val="FFFF00"/>
                </a:solidFill>
                <a:latin typeface="Comic Sans MS"/>
              </a:rPr>
              <a:t>SCREENING TAKE PLACE?</a:t>
            </a:r>
          </a:p>
        </p:txBody>
      </p:sp>
      <p:sp>
        <p:nvSpPr>
          <p:cNvPr id="3" name="Rectangle 2"/>
          <p:cNvSpPr/>
          <p:nvPr/>
        </p:nvSpPr>
        <p:spPr>
          <a:xfrm>
            <a:off x="487202" y="1819384"/>
            <a:ext cx="8073776" cy="4401205"/>
          </a:xfrm>
          <a:prstGeom prst="rect">
            <a:avLst/>
          </a:prstGeom>
        </p:spPr>
        <p:txBody>
          <a:bodyPr wrap="square">
            <a:spAutoFit/>
          </a:bodyPr>
          <a:lstStyle/>
          <a:p>
            <a:r>
              <a:rPr lang="en-US" sz="2800" dirty="0">
                <a:latin typeface="Calibri" panose="020F0502020204030204" pitchFamily="34" charset="0"/>
                <a:cs typeface="Calibri" panose="020F0502020204030204" pitchFamily="34" charset="0"/>
              </a:rPr>
              <a:t>The screening will take place throughout the week beginning Monday 6th June.  All children will complete the screening check during this week. </a:t>
            </a:r>
          </a:p>
          <a:p>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Any child who is absent from this time up until the 17</a:t>
            </a:r>
            <a:r>
              <a:rPr lang="en-US" sz="2800" baseline="30000" dirty="0">
                <a:latin typeface="Calibri" panose="020F0502020204030204" pitchFamily="34" charset="0"/>
                <a:cs typeface="Calibri" panose="020F0502020204030204" pitchFamily="34" charset="0"/>
              </a:rPr>
              <a:t>th</a:t>
            </a:r>
            <a:r>
              <a:rPr lang="en-US" sz="2800" dirty="0">
                <a:latin typeface="Calibri" panose="020F0502020204030204" pitchFamily="34" charset="0"/>
                <a:cs typeface="Calibri" panose="020F0502020204030204" pitchFamily="34" charset="0"/>
              </a:rPr>
              <a:t> June will be recorded as absent in the results data. </a:t>
            </a:r>
          </a:p>
          <a:p>
            <a:endParaRPr lang="en-US" sz="2800" dirty="0"/>
          </a:p>
          <a:p>
            <a:endParaRPr lang="en-US" sz="2800" dirty="0"/>
          </a:p>
          <a:p>
            <a:endParaRPr lang="en-US" sz="2800" dirty="0">
              <a:solidFill>
                <a:schemeClr val="bg1"/>
              </a:solidFill>
            </a:endParaRPr>
          </a:p>
        </p:txBody>
      </p:sp>
    </p:spTree>
    <p:extLst>
      <p:ext uri="{BB962C8B-B14F-4D97-AF65-F5344CB8AC3E}">
        <p14:creationId xmlns:p14="http://schemas.microsoft.com/office/powerpoint/2010/main" val="2445372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050" name="WordArt 3"/>
          <p:cNvSpPr>
            <a:spLocks noChangeArrowheads="1" noChangeShapeType="1" noTextEdit="1"/>
          </p:cNvSpPr>
          <p:nvPr/>
        </p:nvSpPr>
        <p:spPr bwMode="auto">
          <a:xfrm>
            <a:off x="1219200" y="914400"/>
            <a:ext cx="6419850" cy="4114800"/>
          </a:xfrm>
          <a:prstGeom prst="rect">
            <a:avLst/>
          </a:prstGeom>
        </p:spPr>
        <p:txBody>
          <a:bodyPr wrap="none" fromWordArt="1">
            <a:prstTxWarp prst="textPlain">
              <a:avLst>
                <a:gd name="adj" fmla="val 50000"/>
              </a:avLst>
            </a:prstTxWarp>
          </a:bodyPr>
          <a:lstStyle/>
          <a:p>
            <a:endParaRPr lang="en-GB" sz="3600" b="1" kern="10" dirty="0">
              <a:ln w="9525">
                <a:solidFill>
                  <a:srgbClr val="000000"/>
                </a:solidFill>
                <a:round/>
                <a:headEnd/>
                <a:tailEnd/>
              </a:ln>
              <a:solidFill>
                <a:srgbClr val="CC0000"/>
              </a:solidFill>
              <a:latin typeface="Comic Sans MS"/>
            </a:endParaRPr>
          </a:p>
        </p:txBody>
      </p:sp>
      <p:sp>
        <p:nvSpPr>
          <p:cNvPr id="2051" name="Rectangle 4"/>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2" name="Rectangle 5"/>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3" name="AutoShape 7"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4"/>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4" name="Rectangle 8"/>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5" name="Rectangle 9"/>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56" name="AutoShape 11"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4"/>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7" name="Rectangle 12"/>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59" name="Rectangle 17"/>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1" name="Rectangle 23"/>
          <p:cNvSpPr>
            <a:spLocks noChangeArrowheads="1"/>
          </p:cNvSpPr>
          <p:nvPr/>
        </p:nvSpPr>
        <p:spPr bwMode="auto">
          <a:xfrm>
            <a:off x="1635125" y="19510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2" name="Rectangle 24"/>
          <p:cNvSpPr>
            <a:spLocks noChangeArrowheads="1"/>
          </p:cNvSpPr>
          <p:nvPr/>
        </p:nvSpPr>
        <p:spPr bwMode="auto">
          <a:xfrm>
            <a:off x="1635125" y="19510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2063" name="Rectangle 25"/>
          <p:cNvSpPr>
            <a:spLocks noChangeArrowheads="1"/>
          </p:cNvSpPr>
          <p:nvPr/>
        </p:nvSpPr>
        <p:spPr bwMode="auto">
          <a:xfrm>
            <a:off x="4556125" y="5022850"/>
            <a:ext cx="1608138"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2064" name="Rectangle 28"/>
          <p:cNvSpPr>
            <a:spLocks noChangeArrowheads="1"/>
          </p:cNvSpPr>
          <p:nvPr/>
        </p:nvSpPr>
        <p:spPr bwMode="auto">
          <a:xfrm>
            <a:off x="1727200" y="19970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Char char="•"/>
            </a:pPr>
            <a:endParaRPr lang="en-GB" altLang="en-US" dirty="0">
              <a:solidFill>
                <a:srgbClr val="CC0000"/>
              </a:solidFill>
            </a:endParaRPr>
          </a:p>
          <a:p>
            <a:pPr algn="l"/>
            <a:endParaRPr lang="en-GB" altLang="en-US" dirty="0"/>
          </a:p>
        </p:txBody>
      </p:sp>
      <p:sp>
        <p:nvSpPr>
          <p:cNvPr id="2" name="Rectangle 1"/>
          <p:cNvSpPr/>
          <p:nvPr/>
        </p:nvSpPr>
        <p:spPr>
          <a:xfrm>
            <a:off x="487202" y="376913"/>
            <a:ext cx="8289801" cy="584775"/>
          </a:xfrm>
          <a:prstGeom prst="rect">
            <a:avLst/>
          </a:prstGeom>
        </p:spPr>
        <p:txBody>
          <a:bodyPr wrap="square">
            <a:spAutoFit/>
          </a:bodyPr>
          <a:lstStyle/>
          <a:p>
            <a:r>
              <a:rPr lang="en-US" sz="3200" b="1" kern="10" dirty="0">
                <a:ln w="9525">
                  <a:solidFill>
                    <a:srgbClr val="000000"/>
                  </a:solidFill>
                  <a:round/>
                  <a:headEnd/>
                  <a:tailEnd/>
                </a:ln>
                <a:solidFill>
                  <a:srgbClr val="FFFF00"/>
                </a:solidFill>
                <a:latin typeface="Comic Sans MS"/>
              </a:rPr>
              <a:t>HOW CAN YOU HELP ?</a:t>
            </a:r>
          </a:p>
        </p:txBody>
      </p:sp>
      <p:sp>
        <p:nvSpPr>
          <p:cNvPr id="6" name="Rectangle 5"/>
          <p:cNvSpPr/>
          <p:nvPr/>
        </p:nvSpPr>
        <p:spPr>
          <a:xfrm>
            <a:off x="0" y="1114593"/>
            <a:ext cx="9396536" cy="5447645"/>
          </a:xfrm>
          <a:prstGeom prst="rect">
            <a:avLst/>
          </a:prstGeom>
        </p:spPr>
        <p:txBody>
          <a:bodyPr wrap="square">
            <a:spAutoFit/>
          </a:bodyPr>
          <a:lstStyle/>
          <a:p>
            <a:pPr eaLnBrk="1" hangingPunct="1">
              <a:spcBef>
                <a:spcPct val="50000"/>
              </a:spcBef>
            </a:pPr>
            <a:r>
              <a:rPr lang="en-US" altLang="en-US" sz="2400" b="1" dirty="0">
                <a:latin typeface="Calibri" panose="020F0502020204030204" pitchFamily="34" charset="0"/>
                <a:cs typeface="Calibri" panose="020F0502020204030204" pitchFamily="34" charset="0"/>
              </a:rPr>
              <a:t>You can try using:</a:t>
            </a:r>
          </a:p>
          <a:p>
            <a:pPr marL="342900" indent="-342900" eaLnBrk="1" hangingPunct="1">
              <a:spcBef>
                <a:spcPct val="50000"/>
              </a:spcBef>
              <a:buFontTx/>
              <a:buChar char="-"/>
            </a:pPr>
            <a:r>
              <a:rPr lang="en-US" altLang="en-US" sz="2400" dirty="0">
                <a:latin typeface="Calibri" panose="020F0502020204030204" pitchFamily="34" charset="0"/>
                <a:cs typeface="Calibri" panose="020F0502020204030204" pitchFamily="34" charset="0"/>
              </a:rPr>
              <a:t>Phonics screening past papers – available to download for free online via google </a:t>
            </a:r>
          </a:p>
          <a:p>
            <a:pPr marL="342900" indent="-342900" eaLnBrk="1" hangingPunct="1">
              <a:spcBef>
                <a:spcPct val="50000"/>
              </a:spcBef>
              <a:buFontTx/>
              <a:buChar char="-"/>
            </a:pPr>
            <a:r>
              <a:rPr lang="en-US" altLang="en-US" sz="2400" dirty="0">
                <a:latin typeface="Calibri" panose="020F0502020204030204" pitchFamily="34" charset="0"/>
                <a:cs typeface="Calibri" panose="020F0502020204030204" pitchFamily="34" charset="0"/>
              </a:rPr>
              <a:t>Use </a:t>
            </a:r>
            <a:r>
              <a:rPr lang="en-US" altLang="en-US" sz="2400" dirty="0">
                <a:latin typeface="Calibri" panose="020F0502020204030204" pitchFamily="34" charset="0"/>
                <a:cs typeface="Calibri" panose="020F0502020204030204" pitchFamily="34" charset="0"/>
                <a:hlinkClick r:id="rId5"/>
              </a:rPr>
              <a:t>www.phonicsplay.co.uk</a:t>
            </a:r>
            <a:r>
              <a:rPr lang="en-US" altLang="en-US" sz="2400" dirty="0">
                <a:latin typeface="Calibri" panose="020F0502020204030204" pitchFamily="34" charset="0"/>
                <a:cs typeface="Calibri" panose="020F0502020204030204" pitchFamily="34" charset="0"/>
              </a:rPr>
              <a:t> - Click Phase 5 - revise all words when playing these online games.</a:t>
            </a:r>
          </a:p>
          <a:p>
            <a:pPr>
              <a:spcBef>
                <a:spcPct val="50000"/>
              </a:spcBef>
            </a:pPr>
            <a:r>
              <a:rPr lang="en-US" altLang="en-US" sz="2400" dirty="0">
                <a:latin typeface="Calibri" panose="020F0502020204030204" pitchFamily="34" charset="0"/>
                <a:cs typeface="Calibri" panose="020F0502020204030204" pitchFamily="34" charset="0"/>
              </a:rPr>
              <a:t> - ‘BURIED TREASURE’ - </a:t>
            </a:r>
            <a:r>
              <a:rPr lang="en-US" altLang="en-US" sz="2400" dirty="0">
                <a:latin typeface="Calibri" panose="020F0502020204030204" pitchFamily="34" charset="0"/>
                <a:cs typeface="Calibri" panose="020F0502020204030204" pitchFamily="34" charset="0"/>
                <a:hlinkClick r:id="rId6"/>
              </a:rPr>
              <a:t>https://www.phonicsplay.co.uk/resources/phase/2/buried-treasure</a:t>
            </a:r>
            <a:r>
              <a:rPr lang="en-US" altLang="en-US" sz="2400" dirty="0">
                <a:latin typeface="Calibri" panose="020F0502020204030204" pitchFamily="34" charset="0"/>
                <a:cs typeface="Calibri" panose="020F0502020204030204" pitchFamily="34" charset="0"/>
              </a:rPr>
              <a:t> </a:t>
            </a:r>
          </a:p>
          <a:p>
            <a:pPr>
              <a:spcBef>
                <a:spcPct val="50000"/>
              </a:spcBef>
            </a:pPr>
            <a:r>
              <a:rPr lang="en-US" altLang="en-US" sz="2400" dirty="0">
                <a:latin typeface="Calibri" panose="020F0502020204030204" pitchFamily="34" charset="0"/>
                <a:cs typeface="Calibri" panose="020F0502020204030204" pitchFamily="34" charset="0"/>
              </a:rPr>
              <a:t>- ‘Dragons Eggs’- </a:t>
            </a:r>
            <a:r>
              <a:rPr lang="en-US" altLang="en-US" sz="2400" dirty="0">
                <a:latin typeface="Calibri" panose="020F0502020204030204" pitchFamily="34" charset="0"/>
                <a:cs typeface="Calibri" panose="020F0502020204030204" pitchFamily="34" charset="0"/>
                <a:hlinkClick r:id="rId7"/>
              </a:rPr>
              <a:t>https://www.phonicsplay.co.uk/resources/phase/2/dragons-den</a:t>
            </a:r>
            <a:r>
              <a:rPr lang="en-US" altLang="en-US" sz="2400" dirty="0">
                <a:latin typeface="Calibri" panose="020F0502020204030204" pitchFamily="34" charset="0"/>
                <a:cs typeface="Calibri" panose="020F0502020204030204" pitchFamily="34" charset="0"/>
              </a:rPr>
              <a:t> </a:t>
            </a:r>
          </a:p>
          <a:p>
            <a:pPr marL="285750" indent="-285750" eaLnBrk="1" hangingPunct="1">
              <a:spcBef>
                <a:spcPct val="50000"/>
              </a:spcBef>
              <a:buFontTx/>
              <a:buChar char="-"/>
            </a:pPr>
            <a:r>
              <a:rPr lang="en-US" altLang="en-US" sz="2400" dirty="0">
                <a:latin typeface="Calibri" panose="020F0502020204030204" pitchFamily="34" charset="0"/>
                <a:cs typeface="Calibri" panose="020F0502020204030204" pitchFamily="34" charset="0"/>
              </a:rPr>
              <a:t>Use the phonic packs we will send home from next week. </a:t>
            </a:r>
          </a:p>
          <a:p>
            <a:pPr marL="285750" indent="-285750" eaLnBrk="1" hangingPunct="1">
              <a:spcBef>
                <a:spcPct val="50000"/>
              </a:spcBef>
              <a:buFontTx/>
              <a:buChar char="-"/>
            </a:pPr>
            <a:r>
              <a:rPr lang="en-US" altLang="en-US" sz="2400" dirty="0">
                <a:latin typeface="Calibri" panose="020F0502020204030204" pitchFamily="34" charset="0"/>
                <a:cs typeface="Calibri" panose="020F0502020204030204" pitchFamily="34" charset="0"/>
              </a:rPr>
              <a:t>Continue reading as much as possible.</a:t>
            </a:r>
            <a:endParaRPr lang="en-GB" altLang="en-US" sz="2400" dirty="0">
              <a:latin typeface="Calibri" panose="020F0502020204030204" pitchFamily="34" charset="0"/>
              <a:cs typeface="Calibri" panose="020F0502020204030204" pitchFamily="34"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2601619477"/>
              </p:ext>
            </p:extLst>
          </p:nvPr>
        </p:nvGraphicFramePr>
        <p:xfrm>
          <a:off x="6670985" y="94877"/>
          <a:ext cx="1936129" cy="1406570"/>
        </p:xfrm>
        <a:graphic>
          <a:graphicData uri="http://schemas.openxmlformats.org/presentationml/2006/ole">
            <mc:AlternateContent xmlns:mc="http://schemas.openxmlformats.org/markup-compatibility/2006">
              <mc:Choice xmlns:v="urn:schemas-microsoft-com:vml" Requires="v">
                <p:oleObj spid="_x0000_s38949" name="Bitmap Image" r:id="rId8" imgW="7029360" imgH="5105520" progId="Paint.Picture">
                  <p:embed/>
                </p:oleObj>
              </mc:Choice>
              <mc:Fallback>
                <p:oleObj name="Bitmap Image" r:id="rId8" imgW="7029360" imgH="5105520" progId="Paint.Picture">
                  <p:embed/>
                  <p:pic>
                    <p:nvPicPr>
                      <p:cNvPr id="0" name="Object 5"/>
                      <p:cNvPicPr>
                        <a:picLocks noChangeAspect="1" noChangeArrowheads="1"/>
                      </p:cNvPicPr>
                      <p:nvPr/>
                    </p:nvPicPr>
                    <p:blipFill>
                      <a:blip r:embed="rId9"/>
                      <a:srcRect/>
                      <a:stretch>
                        <a:fillRect/>
                      </a:stretch>
                    </p:blipFill>
                    <p:spPr bwMode="auto">
                      <a:xfrm>
                        <a:off x="6670985" y="94877"/>
                        <a:ext cx="1936129" cy="1406570"/>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3736220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14338" name="WordArt 2"/>
          <p:cNvSpPr>
            <a:spLocks noChangeArrowheads="1" noChangeShapeType="1" noTextEdit="1"/>
          </p:cNvSpPr>
          <p:nvPr/>
        </p:nvSpPr>
        <p:spPr bwMode="auto">
          <a:xfrm>
            <a:off x="609600" y="404664"/>
            <a:ext cx="7848600" cy="1752600"/>
          </a:xfrm>
          <a:prstGeom prst="rect">
            <a:avLst/>
          </a:prstGeom>
        </p:spPr>
        <p:txBody>
          <a:bodyPr wrap="none" fromWordArt="1">
            <a:prstTxWarp prst="textPlain">
              <a:avLst>
                <a:gd name="adj" fmla="val 50000"/>
              </a:avLst>
            </a:prstTxWarp>
          </a:bodyPr>
          <a:lstStyle/>
          <a:p>
            <a:r>
              <a:rPr lang="en-GB" sz="2000" b="1" kern="10" dirty="0">
                <a:ln w="9525">
                  <a:solidFill>
                    <a:srgbClr val="000000"/>
                  </a:solidFill>
                  <a:round/>
                  <a:headEnd/>
                  <a:tailEnd/>
                </a:ln>
                <a:solidFill>
                  <a:srgbClr val="FFFF00"/>
                </a:solidFill>
                <a:latin typeface="Comic Sans MS"/>
              </a:rPr>
              <a:t>QUESTIONS?</a:t>
            </a:r>
          </a:p>
        </p:txBody>
      </p:sp>
      <p:sp>
        <p:nvSpPr>
          <p:cNvPr id="14339" name="Rectangle 3"/>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sz="4400">
              <a:solidFill>
                <a:schemeClr val="tx2"/>
              </a:solidFill>
            </a:endParaRPr>
          </a:p>
        </p:txBody>
      </p:sp>
      <p:sp>
        <p:nvSpPr>
          <p:cNvPr id="14340" name="Rectangle 6"/>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14341" name="Rectangle 7"/>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14342" name="AutoShape 9" descr="data:image/jpeg;base64,/9j/4AAQSkZJRgABAQAAAQABAAD/2wBDAAkGBwgHBgkIBwgKCgkLDRYPDQwMDRsUFRAWIB0iIiAdHx8kKDQsJCYxJx8fLT0tMTU3Ojo6Iys/RD84QzQ5Ojf/2wBDAQoKCg0MDRoPDxo3JR8lNzc3Nzc3Nzc3Nzc3Nzc3Nzc3Nzc3Nzc3Nzc3Nzc3Nzc3Nzc3Nzc3Nzc3Nzc3Nzc3Nzf/wAARCACRALMDASIAAhEBAxEB/8QAHAABAAICAwEAAAAAAAAAAAAAAAcIBQYBAwQC/8QAQhAAAQMDAQYEAggFAQYHAAAAAQIDBAAFEQYHEiExQVETYXGBIpEIFBUjMkKhsRZScoLBNjM0N6Ky0UNic5KT4fH/xAAUAQEAAAAAAAAAAAAAAAAAAAAA/8QAFBEBAAAAAAAAAAAAAAAAAAAAAP/aAAwDAQACEQMRAD8Am6lKUClKGgV0zJceFHXIlvtMsoGVOOqCUp9Sa0baFtOt2kguHFCZt2x/sEr+FnzcPTgeXM+XOq86l1XetTyvHvM1b+6SUND4W2/JKRw68+fnQTvqPbVpy1rWzbEP3N4ZG80AlrPbePE+wIqObxts1TOK0wfqluaP4Q01vrH9ys8fYVGhOa4oM/O1rqa4LKpd+uKsjBSiQpCfknArCOvOvLK3nFuKPNS1Ek110oPTEnSoTm/EkvsLHEKZcKD+hra7HtR1dZykIuq5Taf/AA5g8UH3PxfrWl0oLIaL2yWi9uNRL039mTF4AWo5ZWf6vy+/zqTwoEAg5BGQRVIgrkMA1LWx3aRItcuNp69Oqdt7qg3GdWeMdR5Jz1QeA8vSgsJSlKBSlKBSlKBSlKBSlKBSlKAaibaztQFk8Sx6eeQu4kFL8gEERvId1/tWU2xa6VpS0phW5Y+1ZoUEHPFhGOK/XoPn041ndcU6tS1qUpa1FSlKOSSepNBy86t11brjiluLJUtaiSVE8ySeZrrpWd0npS6aruYg2pne3QFPPK4IZT3Uf2HWgwVd0aLIlKKYsd15Q5htBUR8qsrpPY/pyytIcuTQu0z8zkhP3Y8g3yx6551v8eJGithuNHZaQkYCW0BIA9BQUvk26dERvyochlGcbzjSkj9RXmwexq7jrTbqd11CVp6hScioG25aEt9lYj32yRkxmXHgzIjsowhJIJSsAcE8iCOWSKCG6VyeZzXFArkDJxXFcjGeNBbnZrfTqHRdtnuK3n/D8J4nnvo+En3xn3rZqiD6N8kq09dYhPBEwOAf1IAP/SKl+gUpSgUpSgUpSgUpSgV8uuJabU4shKEpKlEnAAHM19Vq+0+f9m6CvT4XuFUZTSVea/hH70FZdb6hc1NqefdFlRbdcwyFE/C2OCR5cBnHcmsDSlBl9LWGXqa9xrVAT968r4lkZS2gc1HyA/wOtWw0npu3aWszVstjW6hPFxw/ieX1Uo9z+g4DlUIbFrrZtLWq9ahvchKCVtxWG0p3nFHBUoJHn8PlwrNTPpAID5ELTylsg8FPSt1R9gk4+ZoJupUfaE2rWjVktFvcZcgXFY+BlxW+lzHEhKuHHyIFSCKBUd7epLTGzyQ24cLfkstt+agre/ZJqRKgb6ReoG35tvsDCwr6uDIfAP4VKGEg+eMn3FBDFKUoFciuK9NvhSrhOZhQWVPSX1hDTaOalGgnb6N8VSLFd5ZB3FyktD1SgE/9QqYawmi7A1pjTUK0tHeUyjLq/wCdw8VH5k1m8igUryXC6W+2NF24zY8VsDJU84EDHvWvu7StGNPBpeoIhUeqN5Sf/cBj9aDa6VjLZqOy3bP2ZdYUog4IaeSog+lZOgUpSgUpSgVoe3D/AIbXT+tnP/yorfKweubWu86Ru1vaAU69GWGgeqwMp/UCgp3Sua4oPoKIFfNK5waD0W6W/BnR5UMkSGXUuNEDPxA5H61dYcqqvsi0y7qLWMRSmyYcFYkSFngBjilPqVY4ds1anmKDGajvUTT9kl3WcoBmOgqx/MrkEjzJwKp/erpKvV1lXKcsKkSXCtZAwAew8gOHtUm7fdW/ad4b0/EVmNb1Bbyh+Z4g8P7QcepPaoloFKVk9P2O46guLdvtMVciQs9B8KB1KjyA8zQeFllbziG2UKW4tQShCBkqUeQAHM1Y3ZFs3/hlkXe8JSq7vJ+BvgRFSRxGf5j1Pt3zkNm+zWDpBpMyVuS7wpPxvj8DXdLfl5nifLlW/efWg6J0yNb4b0ua8hmOykrccWcBIHeoA1xtmulyddi6ZJgwRwEgp++c8+yR+vnWR+kJqd1cyNpmOshlCBIlYP41HO6n2xn3HaoVJoO2TJflvKelvOPuq4qcdWVKJ8ya6t45zmuK5xQchRCt4cCDkEdK3fSe1LU2nS22ZP2hDSRmPLUVcOoSrORw9QO1aNXIOOVBb3Rms7TrCAZFscKXW8B+O5wcaJ7jqOxHD5GtiqmWnb5cdPXZi5Wl8tSWjw/lWnqlQ6g9qtbofVUPV9iauMTCHOCZDG9ksuY4j07HqKDYKUpQKelKUEF7T9kk524SbxpdtL7b6i4/C3sKQs8yjPAg8Tjn2znAiCZabjAKhOgSo6k/iDzCkEeuRV08V8uNocGHEpUOyhmgpVFt82YQIkSQ+ScDwmlKyfYVv+j9j+ory8y9dGzaoJOVl4ffFOPyo6Hp8WMc+PI2Wbabaz4baUZ57oxX1QYnTOnLXpi2It9ojhlkHeWScqcV1Uo9T/8AnKvLrvUTeltMTbqrHitp3GEn87iuCR8+J8ga2CoG+kZfFO3C32Fs/Aw39ad/rVlKR7AE/wBwoIcedW+4tx5aluLUVLWs5KieZJ6muulbLoPSMvWV7RAiktso+OTIxkNIz+56D/tQfehdE3TWVx8CCA1FbI+sS1g7jY7DurHIftzqzmktLWzSdsRCtbO7wHivK4uOq7qP+OQr2WGywLBa2Lda2AzGZGABzJ6knqT3rIUClKdqCpW1Vbq9od8L4wsSN0f0hICf0ArVKmnb1oqSJ/8AFFva8SOtCUTUoTlTahwDh7gjAPbHnwhc86AORqfdDbOdIaq0PbbiqC+zLdbKHnW5K8lxJKVHBJAyRnl1qAhjrVtdl1mfsOhbXBlpKZG4p11JHFJWoqx6gED2oIR2h7Kbhpdhdwt7pnWxPFat371kd1Acx5j5VHBGMcau480280406gLQtJSpKuIUCMEGqd6xtbdl1TdbawctRpK0N8+Cc8Bx8sUGGrctlurF6V1Uw84spgSSGZaem6eSv7Sc+ma02uRQXfGCARxFK0HZ5rGHK0VaVz5LaZKWPCc318SUEpz77ufelBv1KVwpQSCVEADiSTyoOaVompNrOlbG44wJS58ps4U1ETvAHtv/AIfXjWkv7f1eIr6tpweGDwLkziR6BHD5mgnGlRPp7bnZZ7oZvMB62FRwHQvxm/cgAj5GpTjSWZbDciK6h5h1IW24hWUrSRkEEcxQdvrVUtr8pcraJeCtZUG1pbT5AIHD55q1tVX2zQXIe0S6lxOEvlDyMdUlI/yDQaZFYdlSWo8dBcedWENoHNSicAfM1bXZ9pKPo/T7UFsByUv45T2OK1n/AAOQqsOhpLMPWVkkSUpLTc1oqKjgJG8Bve3P2q4lApSlApSlB8rQlaShaQpJGCCMg1HWoNjGl7q+p+Gl+2OKOVCKRuH+05A9sVI9dMuXHhR3JEx9phhtO8txxYSlI7knlQaFpbZBp7T89E5xT1xkNkKa+s7u42ociEgcT655VIQ4DiaivUu2+xQApuyRnbo9nAWctNfMjJ9h71GOo9req70FNNyxbmDwLcPKFEf1/i+RHOgnvW2urPpGA6uVIbdm7hLENK/jcV0zj8I8z+tVUvNxeu91l3GScvSnVOr8iTnFeZ5519xTr7i3HFnKlrUSVepNddArkDPKuK+2W1uuJaaQpbi1BKEIGSok8AB3oPXHcuCGUpYLvh9N3OKVZrRWgbfbdLW6Jc4jTk1LW8+VIBIWolRGfLOPalBs+oL5A09bHrldXgzHbHqVHoAOpNVr19tMu+rHFx23FQrVvEIjNKILg5feEH4vTl6867NsmqntQ6qkxEOkW+3OKYZbHIrHBaz55yPQVosaO9KfbYjtqcddWG20JGSpROAB55oOs8//AKpk1PeiNiUNmO1L1YtUiSfi+ptLw2jsFKHFR9CB61v69A6SUwWf4etwScjgwAfnzzQVFyamL6P+rH491OmJTqlxpKVORAST4biQVKSOwIBPbI7mow1TCj23Ut1gQllcaNLdaaJOfhSogcevLnW7bBbS/O121PRwYtzK3HFdytCkJH/MT7UFlqizblop2+WxF7trRcnwUFLraRxdZ5nHUlJycdiryqU6elBSADPpVjdlG0yJeYDFovklDN2ZTuIWv4UyUjkQeW9jmOvMeX1rXY1a77LcnWaR9mSnOLje5vMrPU7vNJPXHDy76TG2D6jU8lMu52ptk/iU2pxah6AoGfnQWGpWo6F0FD0glS0T5syStO6pbzp3AOyUDgOXM5PnW3UClKUHXJeRGYdfdOENIK1egGaqdrnXF11hPcclOqagpUfAiIUQhCc8CR1V3PyxVrLnG+u22VEKt3xmVN5PTIIqmdyt0q1z5EGc0pmTHWUONq5gj/HUHqKDy5PnWUY05fJLKHmLLcnWljKVtxHFJI7ggcalb6PFns8wXGfJbafuUdxKW0uYV4SCMhQHQk5GfKp1HnQU1c0zf2xlyx3NA/8ANDcH+K6mrHdnlbjVrnOLzxSiMsn9qufSgqnZdl2r7spG5aVxmljPiy1BoJ9Qfi/Spp2f7KrZpN9NwlOmfc0j4XFJAQz33E9/Mn0x1kOlAA4cKUpQUwv1tm2i6yoN0QpExpwhzP5jn8QPUHnmtn2OXG02rWzEq9vNMMpZWGnXfwocOMEnpw3hnzqx2odKWLUqEovdtZlFPBKzlK0jyWkhQ9M1rSdjmigve+znyP5DLcx++f1oN3hzYs1nxYclmQ3y32VhQz6g1p21PXbOj7R4TGHLrLSpMZsckd1q8h0HU+9bVZrNbrFARBtERuLGRyQjPzJPEnzPGqx7YpMiVtFu/wBYKvulpabSfyoCBjHkc596DUHFOSH1LUVOOuKyTzKlH/JJq0uyfSn8LaUYbkN7s+Vh+VnmlRHBH9o4eue9RDsL0q3fdRruc1JVFtZQ4EEcFunO78sZ9hVk6BSlKBXXIfajMrefcQ20hJUtazgJA6k12Gq0bXdoEjUl0etMB/cs0VzdAQf94WOaldwDyHLr6BuWstuEeKt2JpWMmS4hW6ZkgfdeqEg5V6nHuOccStqutZLqnPtpxrP5WmkJA/StMPWuKDbU7S9ZpVvC/wArPmEn/FTFsc2iTdVOSbXevCVOYb8Zt5tO74iOAO8OWQSOI71XEAgg1Of0ddPuITcNQvoKUuD6rHUQRvAEFZHcZCRnuDQTZWv6p0ZYtUtpF5hBxxH4H0KKHE/3DmPI5FaBtm2iXTT9xZsljV9WeWyl52VuhSgCSAlIIwOXE+fComG0LVyXi6L/ADd/+sY+WMUFgNH7MbTpG+LutsmzlKWypktOqSU7pIPHAzzAreKr9pDbdcYjiI+qGhOj5A+tMoCHU8+YGEq+QPDrU7Wu5QrtAZn26S3IivDKHG1ZB7+44gjpig9dKUoFKUoFKUoFKUoFR7tE2WQNXyTcY0r6hcykJW5ubyHgOA3hw4gcMjp3wMSFSgiTQWktQbOpcuRcrvakWBQCpRWog5AICk5HwnJHXjy7V75227SkWWWWW7hLQOb7LKQj/mUD+lan9Iy6TvtO22sKcRB8EvEA4S6vOOPfGP1qLLBYrlqG5N2+0xlPPuKxwHwoHdR6AUFwbVcI12t0e4QXPEjSGw42vBGQfI8q9VYvS9pTYtPwLUhfiCKylsrxjeIHE/OspQdUxDjsR9tlW64ttSUq7EjgapZOhyIEt2JNaUzIZUUONqHFJFXYrWtT6D05qdwPXa3oVIHDx2lFtwjsSOfvQVFxxxXYxHdkOpZYbW66s4ShtJUpR8gKslH2J6RbcK3ETXU/yLkED5gCtxsWlrFp9OLPa40ZRGC4lGVq9VHiaCC9C7G7pdltTNRJct0HIV4Chh50dsfkHrx8qsJb4Ua3QmYcJlLUZhAQ22nklIGMV6MDtSgjja1s5Vq9DNxtjiGrpHR4eHOCXkZyEk9CCTg+ZB6YrvebFdbHIUxd7fIiOA4+9bICj5HkfUVc/nXVJix5bKmZbDT7ShhSHUBSSPMGgpOOGcnhVkNgduulv0nINxaeZbelFcdt0EHdwASAeQJFbrD0pp2C+JEOxWxh4HKXGoiEqT6EDhWYAA5CgUpSgUpSgUpSgUpSgUpSgiT6RX+noH/r/wDaslsL/wBIteppSgkmlKUClKUClKUClKUClKUClKUClKUClKUClKUH/9k=">
            <a:hlinkClick r:id="rId2"/>
          </p:cNvPr>
          <p:cNvSpPr>
            <a:spLocks noChangeAspect="1" noChangeArrowheads="1"/>
          </p:cNvSpPr>
          <p:nvPr/>
        </p:nvSpPr>
        <p:spPr bwMode="auto">
          <a:xfrm>
            <a:off x="8088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14343" name="Rectangle 10"/>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sp>
        <p:nvSpPr>
          <p:cNvPr id="14344" name="Rectangle 11"/>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cs typeface="Times New Roman" pitchFamily="18" charset="0"/>
              </a:defRPr>
            </a:lvl1pPr>
            <a:lvl2pPr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algn="l" eaLnBrk="1" hangingPunct="1">
              <a:buFontTx/>
              <a:buAutoNum type="arabicPeriod"/>
            </a:pPr>
            <a:endParaRPr lang="en-GB" altLang="en-US">
              <a:solidFill>
                <a:srgbClr val="CC0000"/>
              </a:solidFill>
            </a:endParaRPr>
          </a:p>
          <a:p>
            <a:pPr lvl="1" algn="l"/>
            <a:endParaRPr lang="en-GB" altLang="en-US"/>
          </a:p>
        </p:txBody>
      </p:sp>
      <p:sp>
        <p:nvSpPr>
          <p:cNvPr id="14345" name="AutoShape 13" descr="data:image/jpeg;base64,/9j/4AAQSkZJRgABAQAAAQABAAD/2wBDAAkGBwgHBgkIBwgKCgkLDRYPDQwMDRsUFRAWIB0iIiAdHx8kKDQsJCYxJx8fLT0tMTU3Ojo6Iys/RD84QzQ5Ojf/2wBDAQoKCg0MDRoPDxo3JR8lNzc3Nzc3Nzc3Nzc3Nzc3Nzc3Nzc3Nzc3Nzc3Nzc3Nzc3Nzc3Nzc3Nzc3Nzc3Nzc3Nzf/wAARCACRALMDASIAAhEBAxEB/8QAHAABAAICAwEAAAAAAAAAAAAAAAcIBQYBAwQC/8QAQhAAAQMDAQYEAggFAQYHAAAAAQIDBAAFEQYHEiExQVETYXGBIpEIFBUjMkKhsRZScoLBNjM0N6Ky0UNic5KT4fH/xAAUAQEAAAAAAAAAAAAAAAAAAAAA/8QAFBEBAAAAAAAAAAAAAAAAAAAAAP/aAAwDAQACEQMRAD8Am6lKUClKGgV0zJceFHXIlvtMsoGVOOqCUp9Sa0baFtOt2kguHFCZt2x/sEr+FnzcPTgeXM+XOq86l1XetTyvHvM1b+6SUND4W2/JKRw68+fnQTvqPbVpy1rWzbEP3N4ZG80AlrPbePE+wIqObxts1TOK0wfqluaP4Q01vrH9ys8fYVGhOa4oM/O1rqa4LKpd+uKsjBSiQpCfknArCOvOvLK3nFuKPNS1Ek110oPTEnSoTm/EkvsLHEKZcKD+hra7HtR1dZykIuq5Taf/AA5g8UH3PxfrWl0oLIaL2yWi9uNRL039mTF4AWo5ZWf6vy+/zqTwoEAg5BGQRVIgrkMA1LWx3aRItcuNp69Oqdt7qg3GdWeMdR5Jz1QeA8vSgsJSlKBSlKBSlKBSlKBSlKBSlKAaibaztQFk8Sx6eeQu4kFL8gEERvId1/tWU2xa6VpS0phW5Y+1ZoUEHPFhGOK/XoPn041ndcU6tS1qUpa1FSlKOSSepNBy86t11brjiluLJUtaiSVE8ySeZrrpWd0npS6aruYg2pne3QFPPK4IZT3Uf2HWgwVd0aLIlKKYsd15Q5htBUR8qsrpPY/pyytIcuTQu0z8zkhP3Y8g3yx6551v8eJGithuNHZaQkYCW0BIA9BQUvk26dERvyochlGcbzjSkj9RXmwexq7jrTbqd11CVp6hScioG25aEt9lYj32yRkxmXHgzIjsowhJIJSsAcE8iCOWSKCG6VyeZzXFArkDJxXFcjGeNBbnZrfTqHRdtnuK3n/D8J4nnvo+En3xn3rZqiD6N8kq09dYhPBEwOAf1IAP/SKl+gUpSgUpSgUpSgUpSgV8uuJabU4shKEpKlEnAAHM19Vq+0+f9m6CvT4XuFUZTSVea/hH70FZdb6hc1NqefdFlRbdcwyFE/C2OCR5cBnHcmsDSlBl9LWGXqa9xrVAT968r4lkZS2gc1HyA/wOtWw0npu3aWszVstjW6hPFxw/ieX1Uo9z+g4DlUIbFrrZtLWq9ahvchKCVtxWG0p3nFHBUoJHn8PlwrNTPpAID5ELTylsg8FPSt1R9gk4+ZoJupUfaE2rWjVktFvcZcgXFY+BlxW+lzHEhKuHHyIFSCKBUd7epLTGzyQ24cLfkstt+agre/ZJqRKgb6ReoG35tvsDCwr6uDIfAP4VKGEg+eMn3FBDFKUoFciuK9NvhSrhOZhQWVPSX1hDTaOalGgnb6N8VSLFd5ZB3FyktD1SgE/9QqYawmi7A1pjTUK0tHeUyjLq/wCdw8VH5k1m8igUryXC6W+2NF24zY8VsDJU84EDHvWvu7StGNPBpeoIhUeqN5Sf/cBj9aDa6VjLZqOy3bP2ZdYUog4IaeSog+lZOgUpSgUpSgVoe3D/AIbXT+tnP/yorfKweubWu86Ru1vaAU69GWGgeqwMp/UCgp3Sua4oPoKIFfNK5waD0W6W/BnR5UMkSGXUuNEDPxA5H61dYcqqvsi0y7qLWMRSmyYcFYkSFngBjilPqVY4ds1anmKDGajvUTT9kl3WcoBmOgqx/MrkEjzJwKp/erpKvV1lXKcsKkSXCtZAwAew8gOHtUm7fdW/ad4b0/EVmNb1Bbyh+Z4g8P7QcepPaoloFKVk9P2O46guLdvtMVciQs9B8KB1KjyA8zQeFllbziG2UKW4tQShCBkqUeQAHM1Y3ZFs3/hlkXe8JSq7vJ+BvgRFSRxGf5j1Pt3zkNm+zWDpBpMyVuS7wpPxvj8DXdLfl5nifLlW/efWg6J0yNb4b0ua8hmOykrccWcBIHeoA1xtmulyddi6ZJgwRwEgp++c8+yR+vnWR+kJqd1cyNpmOshlCBIlYP41HO6n2xn3HaoVJoO2TJflvKelvOPuq4qcdWVKJ8ya6t45zmuK5xQchRCt4cCDkEdK3fSe1LU2nS22ZP2hDSRmPLUVcOoSrORw9QO1aNXIOOVBb3Rms7TrCAZFscKXW8B+O5wcaJ7jqOxHD5GtiqmWnb5cdPXZi5Wl8tSWjw/lWnqlQ6g9qtbofVUPV9iauMTCHOCZDG9ksuY4j07HqKDYKUpQKelKUEF7T9kk524SbxpdtL7b6i4/C3sKQs8yjPAg8Tjn2znAiCZabjAKhOgSo6k/iDzCkEeuRV08V8uNocGHEpUOyhmgpVFt82YQIkSQ+ScDwmlKyfYVv+j9j+ory8y9dGzaoJOVl4ffFOPyo6Hp8WMc+PI2Wbabaz4baUZ57oxX1QYnTOnLXpi2It9ojhlkHeWScqcV1Uo9T/8AnKvLrvUTeltMTbqrHitp3GEn87iuCR8+J8ga2CoG+kZfFO3C32Fs/Aw39ad/rVlKR7AE/wBwoIcedW+4tx5aluLUVLWs5KieZJ6muulbLoPSMvWV7RAiktso+OTIxkNIz+56D/tQfehdE3TWVx8CCA1FbI+sS1g7jY7DurHIftzqzmktLWzSdsRCtbO7wHivK4uOq7qP+OQr2WGywLBa2Lda2AzGZGABzJ6knqT3rIUClKdqCpW1Vbq9od8L4wsSN0f0hICf0ArVKmnb1oqSJ/8AFFva8SOtCUTUoTlTahwDh7gjAPbHnwhc86AORqfdDbOdIaq0PbbiqC+zLdbKHnW5K8lxJKVHBJAyRnl1qAhjrVtdl1mfsOhbXBlpKZG4p11JHFJWoqx6gED2oIR2h7Kbhpdhdwt7pnWxPFat371kd1Acx5j5VHBGMcau480280406gLQtJSpKuIUCMEGqd6xtbdl1TdbawctRpK0N8+Cc8Bx8sUGGrctlurF6V1Uw84spgSSGZaem6eSv7Sc+ma02uRQXfGCARxFK0HZ5rGHK0VaVz5LaZKWPCc318SUEpz77ufelBv1KVwpQSCVEADiSTyoOaVompNrOlbG44wJS58ps4U1ETvAHtv/AIfXjWkv7f1eIr6tpweGDwLkziR6BHD5mgnGlRPp7bnZZ7oZvMB62FRwHQvxm/cgAj5GpTjSWZbDciK6h5h1IW24hWUrSRkEEcxQdvrVUtr8pcraJeCtZUG1pbT5AIHD55q1tVX2zQXIe0S6lxOEvlDyMdUlI/yDQaZFYdlSWo8dBcedWENoHNSicAfM1bXZ9pKPo/T7UFsByUv45T2OK1n/AAOQqsOhpLMPWVkkSUpLTc1oqKjgJG8Bve3P2q4lApSlApSlB8rQlaShaQpJGCCMg1HWoNjGl7q+p+Gl+2OKOVCKRuH+05A9sVI9dMuXHhR3JEx9phhtO8txxYSlI7knlQaFpbZBp7T89E5xT1xkNkKa+s7u42ociEgcT655VIQ4DiaivUu2+xQApuyRnbo9nAWctNfMjJ9h71GOo9req70FNNyxbmDwLcPKFEf1/i+RHOgnvW2urPpGA6uVIbdm7hLENK/jcV0zj8I8z+tVUvNxeu91l3GScvSnVOr8iTnFeZ5519xTr7i3HFnKlrUSVepNddArkDPKuK+2W1uuJaaQpbi1BKEIGSok8AB3oPXHcuCGUpYLvh9N3OKVZrRWgbfbdLW6Jc4jTk1LW8+VIBIWolRGfLOPalBs+oL5A09bHrldXgzHbHqVHoAOpNVr19tMu+rHFx23FQrVvEIjNKILg5feEH4vTl6867NsmqntQ6qkxEOkW+3OKYZbHIrHBaz55yPQVosaO9KfbYjtqcddWG20JGSpROAB55oOs8//AKpk1PeiNiUNmO1L1YtUiSfi+ptLw2jsFKHFR9CB61v69A6SUwWf4etwScjgwAfnzzQVFyamL6P+rH491OmJTqlxpKVORAST4biQVKSOwIBPbI7mow1TCj23Ut1gQllcaNLdaaJOfhSogcevLnW7bBbS/O121PRwYtzK3HFdytCkJH/MT7UFlqizblop2+WxF7trRcnwUFLraRxdZ5nHUlJycdiryqU6elBSADPpVjdlG0yJeYDFovklDN2ZTuIWv4UyUjkQeW9jmOvMeX1rXY1a77LcnWaR9mSnOLje5vMrPU7vNJPXHDy76TG2D6jU8lMu52ptk/iU2pxah6AoGfnQWGpWo6F0FD0glS0T5syStO6pbzp3AOyUDgOXM5PnW3UClKUHXJeRGYdfdOENIK1egGaqdrnXF11hPcclOqagpUfAiIUQhCc8CR1V3PyxVrLnG+u22VEKt3xmVN5PTIIqmdyt0q1z5EGc0pmTHWUONq5gj/HUHqKDy5PnWUY05fJLKHmLLcnWljKVtxHFJI7ggcalb6PFns8wXGfJbafuUdxKW0uYV4SCMhQHQk5GfKp1HnQU1c0zf2xlyx3NA/8ANDcH+K6mrHdnlbjVrnOLzxSiMsn9qufSgqnZdl2r7spG5aVxmljPiy1BoJ9Qfi/Spp2f7KrZpN9NwlOmfc0j4XFJAQz33E9/Mn0x1kOlAA4cKUpQUwv1tm2i6yoN0QpExpwhzP5jn8QPUHnmtn2OXG02rWzEq9vNMMpZWGnXfwocOMEnpw3hnzqx2odKWLUqEovdtZlFPBKzlK0jyWkhQ9M1rSdjmigve+znyP5DLcx++f1oN3hzYs1nxYclmQ3y32VhQz6g1p21PXbOj7R4TGHLrLSpMZsckd1q8h0HU+9bVZrNbrFARBtERuLGRyQjPzJPEnzPGqx7YpMiVtFu/wBYKvulpabSfyoCBjHkc596DUHFOSH1LUVOOuKyTzKlH/JJq0uyfSn8LaUYbkN7s+Vh+VnmlRHBH9o4eue9RDsL0q3fdRruc1JVFtZQ4EEcFunO78sZ9hVk6BSlKBXXIfajMrefcQ20hJUtazgJA6k12Gq0bXdoEjUl0etMB/cs0VzdAQf94WOaldwDyHLr6BuWstuEeKt2JpWMmS4hW6ZkgfdeqEg5V6nHuOccStqutZLqnPtpxrP5WmkJA/StMPWuKDbU7S9ZpVvC/wArPmEn/FTFsc2iTdVOSbXevCVOYb8Zt5tO74iOAO8OWQSOI71XEAgg1Of0ddPuITcNQvoKUuD6rHUQRvAEFZHcZCRnuDQTZWv6p0ZYtUtpF5hBxxH4H0KKHE/3DmPI5FaBtm2iXTT9xZsljV9WeWyl52VuhSgCSAlIIwOXE+fComG0LVyXi6L/ADd/+sY+WMUFgNH7MbTpG+LutsmzlKWypktOqSU7pIPHAzzAreKr9pDbdcYjiI+qGhOj5A+tMoCHU8+YGEq+QPDrU7Wu5QrtAZn26S3IivDKHG1ZB7+44gjpig9dKUoFKUoFKUoFKUoFR7tE2WQNXyTcY0r6hcykJW5ubyHgOA3hw4gcMjp3wMSFSgiTQWktQbOpcuRcrvakWBQCpRWog5AICk5HwnJHXjy7V75227SkWWWWW7hLQOb7LKQj/mUD+lan9Iy6TvtO22sKcRB8EvEA4S6vOOPfGP1qLLBYrlqG5N2+0xlPPuKxwHwoHdR6AUFwbVcI12t0e4QXPEjSGw42vBGQfI8q9VYvS9pTYtPwLUhfiCKylsrxjeIHE/OspQdUxDjsR9tlW64ttSUq7EjgapZOhyIEt2JNaUzIZUUONqHFJFXYrWtT6D05qdwPXa3oVIHDx2lFtwjsSOfvQVFxxxXYxHdkOpZYbW66s4ShtJUpR8gKslH2J6RbcK3ETXU/yLkED5gCtxsWlrFp9OLPa40ZRGC4lGVq9VHiaCC9C7G7pdltTNRJct0HIV4Chh50dsfkHrx8qsJb4Ua3QmYcJlLUZhAQ22nklIGMV6MDtSgjja1s5Vq9DNxtjiGrpHR4eHOCXkZyEk9CCTg+ZB6YrvebFdbHIUxd7fIiOA4+9bICj5HkfUVc/nXVJix5bKmZbDT7ShhSHUBSSPMGgpOOGcnhVkNgduulv0nINxaeZbelFcdt0EHdwASAeQJFbrD0pp2C+JEOxWxh4HKXGoiEqT6EDhWYAA5CgUpSgUpSgUpSgUpSgUpSgiT6RX+noH/r/wDaslsL/wBIteppSgkmlKUClKUClKUClKUClKUClKUClKUClKUClKUH/9k=">
            <a:hlinkClick r:id="rId2"/>
          </p:cNvPr>
          <p:cNvSpPr>
            <a:spLocks noChangeAspect="1" noChangeArrowheads="1"/>
          </p:cNvSpPr>
          <p:nvPr/>
        </p:nvSpPr>
        <p:spPr bwMode="auto">
          <a:xfrm>
            <a:off x="8088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Times New Roman" pitchFamily="18" charset="0"/>
              </a:defRPr>
            </a:lvl1pPr>
            <a:lvl2pPr marL="742950" indent="-285750" eaLnBrk="0" hangingPunct="0">
              <a:defRPr sz="2400">
                <a:solidFill>
                  <a:schemeClr val="tx1"/>
                </a:solidFill>
                <a:latin typeface="Times New Roman" pitchFamily="18" charset="0"/>
                <a:cs typeface="Times New Roman" pitchFamily="18" charset="0"/>
              </a:defRPr>
            </a:lvl2pPr>
            <a:lvl3pPr marL="1143000" indent="-228600" eaLnBrk="0" hangingPunct="0">
              <a:defRPr sz="2400">
                <a:solidFill>
                  <a:schemeClr val="tx1"/>
                </a:solidFill>
                <a:latin typeface="Times New Roman" pitchFamily="18" charset="0"/>
                <a:cs typeface="Times New Roman" pitchFamily="18" charset="0"/>
              </a:defRPr>
            </a:lvl3pPr>
            <a:lvl4pPr marL="1600200" indent="-228600" eaLnBrk="0" hangingPunct="0">
              <a:defRPr sz="2400">
                <a:solidFill>
                  <a:schemeClr val="tx1"/>
                </a:solidFill>
                <a:latin typeface="Times New Roman" pitchFamily="18" charset="0"/>
                <a:cs typeface="Times New Roman" pitchFamily="18" charset="0"/>
              </a:defRPr>
            </a:lvl4pPr>
            <a:lvl5pPr marL="2057400" indent="-228600" eaLnBrk="0" hangingPunct="0">
              <a:defRPr sz="2400">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cs typeface="Times New Roman" pitchFamily="18" charset="0"/>
              </a:defRPr>
            </a:lvl9pPr>
          </a:lstStyle>
          <a:p>
            <a:pPr eaLnBrk="1" hangingPunct="1"/>
            <a:endParaRPr lang="en-US" altLang="en-US"/>
          </a:p>
        </p:txBody>
      </p:sp>
      <p:pic>
        <p:nvPicPr>
          <p:cNvPr id="11"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63" y="4725144"/>
            <a:ext cx="9165263" cy="2168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270</TotalTime>
  <Words>471</Words>
  <Application>Microsoft Office PowerPoint</Application>
  <PresentationFormat>On-screen Show (4:3)</PresentationFormat>
  <Paragraphs>51</Paragraphs>
  <Slides>10</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Times New Roman</vt:lpstr>
      <vt:lpstr>Office Theme</vt:lpstr>
      <vt:lpstr>Bitmap Image</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Dudley</dc:creator>
  <cp:lastModifiedBy>Max Martin</cp:lastModifiedBy>
  <cp:revision>29</cp:revision>
  <dcterms:created xsi:type="dcterms:W3CDTF">2012-04-05T19:15:23Z</dcterms:created>
  <dcterms:modified xsi:type="dcterms:W3CDTF">2022-05-05T15:12:57Z</dcterms:modified>
</cp:coreProperties>
</file>