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4"/>
  </p:sldMasterIdLst>
  <p:sldIdLst>
    <p:sldId id="256" r:id="rId5"/>
    <p:sldId id="264" r:id="rId6"/>
    <p:sldId id="257" r:id="rId7"/>
    <p:sldId id="265" r:id="rId8"/>
    <p:sldId id="266" r:id="rId9"/>
    <p:sldId id="267" r:id="rId10"/>
    <p:sldId id="261" r:id="rId11"/>
    <p:sldId id="259" r:id="rId12"/>
    <p:sldId id="268" r:id="rId13"/>
    <p:sldId id="262"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dirty="0"/>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10/1/2026</a:t>
            </a:fld>
            <a:endParaRPr lang="en-US" dirty="0"/>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721576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10/1/2026</a:t>
            </a:fld>
            <a:endParaRPr lang="en-US" dirty="0"/>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467097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3134B3F2-5297-4D62-BDB7-590764A696AF}" type="datetimeFigureOut">
              <a:rPr lang="en-US" dirty="0"/>
              <a:t>10/1/2026</a:t>
            </a:fld>
            <a:endParaRPr lang="en-US" dirty="0"/>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628250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80D0FAC0-A4F5-4A85-98AE-9E6BDD843B92}" type="datetimeFigureOut">
              <a:rPr lang="en-US" dirty="0"/>
              <a:t>10/1/2026</a:t>
            </a:fld>
            <a:endParaRPr lang="en-US" dirty="0"/>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469076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491F58DF-B20E-4829-8712-7D40EB90064E}" type="datetimeFigureOut">
              <a:rPr lang="en-US" dirty="0"/>
              <a:t>10/1/2026</a:t>
            </a:fld>
            <a:endParaRPr lang="en-US" dirty="0"/>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18677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dirty="0"/>
              <a:t>Click to edit Master title style</a:t>
            </a:r>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4F952F2A-FD05-43F8-9927-AF9F6AA75EA1}" type="datetimeFigureOut">
              <a:rPr lang="en-US" dirty="0"/>
              <a:t>10/1/2026</a:t>
            </a:fld>
            <a:endParaRPr lang="en-US" dirty="0"/>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70411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10/1/2026</a:t>
            </a:fld>
            <a:endParaRPr lang="en-US" dirty="0"/>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728324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BAF64D57-1513-4084-818F-075C9D0922CD}" type="datetimeFigureOut">
              <a:rPr lang="en-US" dirty="0"/>
              <a:t>10/1/2026</a:t>
            </a:fld>
            <a:endParaRPr lang="en-US" dirty="0"/>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275264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Picture Placeholder 2">
            <a:extLst>
              <a:ext uri="{FF2B5EF4-FFF2-40B4-BE49-F238E27FC236}">
                <a16:creationId xmlns:a16="http://schemas.microsoft.com/office/drawing/2014/main" id="{9839DEF4-262F-4ACF-9B29-3D4B819E7065}"/>
              </a:ext>
            </a:extLst>
          </p:cNvPr>
          <p:cNvSpPr>
            <a:spLocks noGrp="1" noChangeAspect="1"/>
          </p:cNvSpPr>
          <p:nvPr>
            <p:ph type="pic" idx="1"/>
          </p:nvPr>
        </p:nvSpPr>
        <p:spPr>
          <a:xfrm>
            <a:off x="5353969" y="987425"/>
            <a:ext cx="569450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4B51DC6D-53F2-404B-944C-46E1F58C3149}" type="datetimeFigureOut">
              <a:rPr lang="en-US" dirty="0"/>
              <a:t>10/1/2026</a:t>
            </a:fld>
            <a:endParaRPr lang="en-US" dirty="0"/>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0897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F836330A-4522-49F4-ACCE-A07321703478}" type="datetimeFigureOut">
              <a:rPr lang="en-US" dirty="0"/>
              <a:t>10/1/2026</a:t>
            </a:fld>
            <a:endParaRPr lang="en-US" dirty="0"/>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261054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75EC5DDF-A796-4D56-9973-341789785817}" type="datetimeFigureOut">
              <a:rPr lang="en-US" dirty="0"/>
              <a:t>10/1/2026</a:t>
            </a:fld>
            <a:endParaRPr lang="en-US" dirty="0"/>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3731806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3716B609-2A26-46AA-B595-3671F5470576}" type="datetimeFigureOut">
              <a:rPr lang="en-US" dirty="0"/>
              <a:t>10/1/2026</a:t>
            </a:fld>
            <a:endParaRPr lang="en-US" dirty="0"/>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1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0238555"/>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504">
          <p15:clr>
            <a:srgbClr val="F26B43"/>
          </p15:clr>
        </p15:guide>
        <p15:guide id="3" pos="7176">
          <p15:clr>
            <a:srgbClr val="F26B43"/>
          </p15:clr>
        </p15:guide>
        <p15:guide id="5" orient="horz" pos="1272">
          <p15:clr>
            <a:srgbClr val="F26B43"/>
          </p15:clr>
        </p15:guide>
        <p15:guide id="6" orient="horz" pos="1728">
          <p15:clr>
            <a:srgbClr val="F26B43"/>
          </p15:clr>
        </p15:guide>
        <p15:guide id="7" orient="horz" pos="3864">
          <p15:clr>
            <a:srgbClr val="F26B43"/>
          </p15:clr>
        </p15:guide>
        <p15:guide id="8" orient="horz" pos="3432">
          <p15:clr>
            <a:srgbClr val="F26B43"/>
          </p15:clr>
        </p15:guide>
        <p15:guide id="9" pos="100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8FF81-2A43-4A3F-AC81-83842054454A}"/>
              </a:ext>
            </a:extLst>
          </p:cNvPr>
          <p:cNvSpPr>
            <a:spLocks noGrp="1"/>
          </p:cNvSpPr>
          <p:nvPr>
            <p:ph type="ctrTitle"/>
          </p:nvPr>
        </p:nvSpPr>
        <p:spPr>
          <a:xfrm>
            <a:off x="985968" y="4199686"/>
            <a:ext cx="10193034" cy="1012633"/>
          </a:xfrm>
        </p:spPr>
        <p:txBody>
          <a:bodyPr>
            <a:normAutofit fontScale="90000"/>
          </a:bodyPr>
          <a:lstStyle/>
          <a:p>
            <a:pPr algn="ctr">
              <a:lnSpc>
                <a:spcPct val="90000"/>
              </a:lnSpc>
            </a:pPr>
            <a:r>
              <a:rPr lang="en-GB" sz="2300" dirty="0"/>
              <a:t>Year 1 </a:t>
            </a:r>
            <a:br>
              <a:rPr lang="en-GB" sz="2300" dirty="0"/>
            </a:br>
            <a:r>
              <a:rPr lang="en-GB" sz="2300" dirty="0"/>
              <a:t>Meet the Teacher</a:t>
            </a:r>
            <a:br>
              <a:rPr lang="en-GB" sz="2300" dirty="0"/>
            </a:br>
            <a:endParaRPr lang="en-GB" sz="2300" dirty="0"/>
          </a:p>
        </p:txBody>
      </p:sp>
      <p:sp>
        <p:nvSpPr>
          <p:cNvPr id="3" name="Subtitle 2">
            <a:extLst>
              <a:ext uri="{FF2B5EF4-FFF2-40B4-BE49-F238E27FC236}">
                <a16:creationId xmlns:a16="http://schemas.microsoft.com/office/drawing/2014/main" id="{350E34CE-3250-447F-933A-2683CFF35704}"/>
              </a:ext>
            </a:extLst>
          </p:cNvPr>
          <p:cNvSpPr>
            <a:spLocks noGrp="1"/>
          </p:cNvSpPr>
          <p:nvPr>
            <p:ph type="subTitle" idx="1"/>
          </p:nvPr>
        </p:nvSpPr>
        <p:spPr>
          <a:xfrm>
            <a:off x="985968" y="5208413"/>
            <a:ext cx="10371628" cy="1028333"/>
          </a:xfrm>
        </p:spPr>
        <p:txBody>
          <a:bodyPr vert="horz" lIns="0" tIns="0" rIns="0" bIns="0" rtlCol="0" anchor="t">
            <a:noAutofit/>
          </a:bodyPr>
          <a:lstStyle/>
          <a:p>
            <a:pPr algn="ctr">
              <a:lnSpc>
                <a:spcPct val="90000"/>
              </a:lnSpc>
            </a:pPr>
            <a:endParaRPr lang="en-GB" sz="500" dirty="0"/>
          </a:p>
          <a:p>
            <a:pPr algn="ctr">
              <a:lnSpc>
                <a:spcPct val="90000"/>
              </a:lnSpc>
            </a:pPr>
            <a:r>
              <a:rPr lang="en-GB" sz="2000" dirty="0"/>
              <a:t>Juniper Hill School</a:t>
            </a:r>
          </a:p>
          <a:p>
            <a:pPr algn="ctr">
              <a:lnSpc>
                <a:spcPct val="90000"/>
              </a:lnSpc>
            </a:pPr>
            <a:r>
              <a:rPr lang="en-GB" sz="2000" dirty="0"/>
              <a:t>23</a:t>
            </a:r>
            <a:r>
              <a:rPr lang="en-GB" sz="2000" baseline="30000" dirty="0"/>
              <a:t>rd</a:t>
            </a:r>
            <a:r>
              <a:rPr lang="en-GB" sz="2000" dirty="0"/>
              <a:t>  September 2026</a:t>
            </a:r>
          </a:p>
        </p:txBody>
      </p:sp>
      <p:pic>
        <p:nvPicPr>
          <p:cNvPr id="7" name="Picture 6" descr="C:\Users\cgarnett\AppData\Local\Microsoft\Windows\INetCache\Content.MSO\A518E0DB.tmp">
            <a:extLst>
              <a:ext uri="{FF2B5EF4-FFF2-40B4-BE49-F238E27FC236}">
                <a16:creationId xmlns:a16="http://schemas.microsoft.com/office/drawing/2014/main" id="{B319336A-E8B1-BE2E-1C6B-050BCD78412B}"/>
              </a:ext>
            </a:extLst>
          </p:cNvPr>
          <p:cNvPicPr>
            <a:picLocks noChangeAspect="1"/>
          </p:cNvPicPr>
          <p:nvPr/>
        </p:nvPicPr>
        <p:blipFill>
          <a:blip r:embed="rId2"/>
          <a:stretch>
            <a:fillRect/>
          </a:stretch>
        </p:blipFill>
        <p:spPr>
          <a:xfrm>
            <a:off x="2965822" y="959458"/>
            <a:ext cx="1752754" cy="3074320"/>
          </a:xfrm>
          <a:prstGeom prst="rect">
            <a:avLst/>
          </a:prstGeom>
        </p:spPr>
      </p:pic>
      <p:pic>
        <p:nvPicPr>
          <p:cNvPr id="8" name="Picture 7">
            <a:extLst>
              <a:ext uri="{FF2B5EF4-FFF2-40B4-BE49-F238E27FC236}">
                <a16:creationId xmlns:a16="http://schemas.microsoft.com/office/drawing/2014/main" id="{2F9DBB1E-F5F5-DC8C-3339-F7FD7C93E347}"/>
              </a:ext>
            </a:extLst>
          </p:cNvPr>
          <p:cNvPicPr>
            <a:picLocks noChangeAspect="1"/>
          </p:cNvPicPr>
          <p:nvPr/>
        </p:nvPicPr>
        <p:blipFill>
          <a:blip r:embed="rId3"/>
          <a:stretch>
            <a:fillRect/>
          </a:stretch>
        </p:blipFill>
        <p:spPr>
          <a:xfrm>
            <a:off x="6326393" y="1933124"/>
            <a:ext cx="2253824" cy="2100654"/>
          </a:xfrm>
          <a:prstGeom prst="rect">
            <a:avLst/>
          </a:prstGeom>
        </p:spPr>
      </p:pic>
    </p:spTree>
    <p:extLst>
      <p:ext uri="{BB962C8B-B14F-4D97-AF65-F5344CB8AC3E}">
        <p14:creationId xmlns:p14="http://schemas.microsoft.com/office/powerpoint/2010/main" val="3221218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6C79-84F4-9A56-D529-64F4F66CDEC6}"/>
              </a:ext>
            </a:extLst>
          </p:cNvPr>
          <p:cNvSpPr>
            <a:spLocks noGrp="1"/>
          </p:cNvSpPr>
          <p:nvPr>
            <p:ph type="title"/>
          </p:nvPr>
        </p:nvSpPr>
        <p:spPr/>
        <p:txBody>
          <a:bodyPr/>
          <a:lstStyle/>
          <a:p>
            <a:r>
              <a:rPr lang="en-GB" dirty="0"/>
              <a:t>Working together</a:t>
            </a:r>
          </a:p>
        </p:txBody>
      </p:sp>
      <p:sp>
        <p:nvSpPr>
          <p:cNvPr id="3" name="Content Placeholder 2">
            <a:extLst>
              <a:ext uri="{FF2B5EF4-FFF2-40B4-BE49-F238E27FC236}">
                <a16:creationId xmlns:a16="http://schemas.microsoft.com/office/drawing/2014/main" id="{3727614E-5A93-DDE4-47A7-E58077856514}"/>
              </a:ext>
            </a:extLst>
          </p:cNvPr>
          <p:cNvSpPr>
            <a:spLocks noGrp="1"/>
          </p:cNvSpPr>
          <p:nvPr>
            <p:ph idx="1"/>
          </p:nvPr>
        </p:nvSpPr>
        <p:spPr/>
        <p:txBody>
          <a:bodyPr vert="horz" lIns="0" tIns="0" rIns="0" bIns="0" rtlCol="0" anchor="t">
            <a:normAutofit/>
          </a:bodyPr>
          <a:lstStyle/>
          <a:p>
            <a:pPr marL="0" indent="0">
              <a:buNone/>
            </a:pPr>
            <a:r>
              <a:rPr lang="en-GB" sz="1800" dirty="0">
                <a:latin typeface="Segoe UI"/>
                <a:cs typeface="Segoe UI"/>
              </a:rPr>
              <a:t>At the heart of Juniper are the strong, positive relationships we build between home and school. Relationships matter to us. </a:t>
            </a:r>
            <a:endParaRPr lang="en-GB" sz="1800" dirty="0">
              <a:latin typeface="Avenir Next LT Pro Light"/>
              <a:cs typeface="Segoe UI"/>
            </a:endParaRPr>
          </a:p>
          <a:p>
            <a:pPr marL="0" indent="0">
              <a:buNone/>
            </a:pPr>
            <a:r>
              <a:rPr lang="en-GB" sz="1800" dirty="0">
                <a:latin typeface="Segoe UI"/>
                <a:cs typeface="Segoe UI"/>
              </a:rPr>
              <a:t>We value working in partnership with you, and we recognise that you know your children best. </a:t>
            </a:r>
            <a:endParaRPr lang="en-GB" sz="1800" dirty="0">
              <a:latin typeface="Avenir Next LT Pro Light"/>
              <a:cs typeface="Segoe UI"/>
            </a:endParaRPr>
          </a:p>
          <a:p>
            <a:pPr marL="0" indent="0">
              <a:buNone/>
            </a:pPr>
            <a:r>
              <a:rPr lang="en-GB" sz="1800" dirty="0">
                <a:latin typeface="Segoe UI"/>
                <a:cs typeface="Segoe UI"/>
              </a:rPr>
              <a:t>To ensure a smooth and successful transition, we have met with the previous class teachers to discuss each child’s strengths, interests and individual needs.</a:t>
            </a:r>
            <a:endParaRPr lang="en-GB" sz="1800" dirty="0">
              <a:latin typeface="Avenir Next LT Pro Light"/>
              <a:cs typeface="Segoe UI"/>
            </a:endParaRPr>
          </a:p>
          <a:p>
            <a:pPr marL="0" indent="0">
              <a:buNone/>
            </a:pPr>
            <a:r>
              <a:rPr lang="en-GB" sz="1800" dirty="0">
                <a:latin typeface="Segoe UI"/>
                <a:cs typeface="Segoe UI"/>
              </a:rPr>
              <a:t>We have also carefully read the transition questionnaires some of you completed which provide valuable insights into your children. </a:t>
            </a:r>
            <a:endParaRPr lang="en-GB" sz="1800" dirty="0">
              <a:latin typeface="Avenir Next LT Pro Light"/>
              <a:cs typeface="Segoe UI"/>
            </a:endParaRPr>
          </a:p>
          <a:p>
            <a:pPr marL="0" indent="0">
              <a:buNone/>
            </a:pPr>
            <a:r>
              <a:rPr lang="en-GB" sz="1800" dirty="0">
                <a:latin typeface="Segoe UI"/>
                <a:cs typeface="Segoe UI"/>
              </a:rPr>
              <a:t>By working together and building strong relationships from the outset, we want to make sure your children have a successful year. </a:t>
            </a:r>
            <a:endParaRPr lang="en-GB" sz="1800" dirty="0"/>
          </a:p>
          <a:p>
            <a:endParaRPr lang="en-GB" dirty="0"/>
          </a:p>
        </p:txBody>
      </p:sp>
      <p:sp>
        <p:nvSpPr>
          <p:cNvPr id="4" name="Date Placeholder 3">
            <a:extLst>
              <a:ext uri="{FF2B5EF4-FFF2-40B4-BE49-F238E27FC236}">
                <a16:creationId xmlns:a16="http://schemas.microsoft.com/office/drawing/2014/main" id="{400C7EE0-1D07-370A-E133-6CA69A281A24}"/>
              </a:ext>
            </a:extLst>
          </p:cNvPr>
          <p:cNvSpPr>
            <a:spLocks noGrp="1"/>
          </p:cNvSpPr>
          <p:nvPr>
            <p:ph type="dt" sz="half" idx="10"/>
          </p:nvPr>
        </p:nvSpPr>
        <p:spPr/>
        <p:txBody>
          <a:bodyPr/>
          <a:lstStyle/>
          <a:p>
            <a:fld id="{A053F26C-5D1F-4AD4-AFDD-AF4A6713E949}" type="datetime1">
              <a:t>10/1/2026</a:t>
            </a:fld>
            <a:endParaRPr lang="en-US" dirty="0"/>
          </a:p>
        </p:txBody>
      </p:sp>
      <p:sp>
        <p:nvSpPr>
          <p:cNvPr id="5" name="Footer Placeholder 4">
            <a:extLst>
              <a:ext uri="{FF2B5EF4-FFF2-40B4-BE49-F238E27FC236}">
                <a16:creationId xmlns:a16="http://schemas.microsoft.com/office/drawing/2014/main" id="{2CEAF440-AB7B-57CC-37C2-9879C69E30A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D03D67D-6059-C61C-2F99-7DA13BE47979}"/>
              </a:ext>
            </a:extLst>
          </p:cNvPr>
          <p:cNvSpPr>
            <a:spLocks noGrp="1"/>
          </p:cNvSpPr>
          <p:nvPr>
            <p:ph type="sldNum" sz="quarter" idx="12"/>
          </p:nvPr>
        </p:nvSpPr>
        <p:spPr/>
        <p:txBody>
          <a:bodyPr/>
          <a:lstStyle/>
          <a:p>
            <a:fld id="{017DE1FC-E54A-4B87-A814-263D1E8654B2}" type="slidenum">
              <a:rPr lang="en-US" dirty="0"/>
              <a:t>2</a:t>
            </a:fld>
            <a:endParaRPr lang="en-US" dirty="0"/>
          </a:p>
        </p:txBody>
      </p:sp>
    </p:spTree>
    <p:extLst>
      <p:ext uri="{BB962C8B-B14F-4D97-AF65-F5344CB8AC3E}">
        <p14:creationId xmlns:p14="http://schemas.microsoft.com/office/powerpoint/2010/main" val="3607424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17E97-CB06-414A-8475-A6F07D552899}"/>
              </a:ext>
            </a:extLst>
          </p:cNvPr>
          <p:cNvSpPr>
            <a:spLocks noGrp="1"/>
          </p:cNvSpPr>
          <p:nvPr>
            <p:ph type="title"/>
          </p:nvPr>
        </p:nvSpPr>
        <p:spPr>
          <a:xfrm>
            <a:off x="808661" y="365125"/>
            <a:ext cx="10357666" cy="451513"/>
          </a:xfrm>
        </p:spPr>
        <p:txBody>
          <a:bodyPr>
            <a:normAutofit fontScale="90000"/>
          </a:bodyPr>
          <a:lstStyle/>
          <a:p>
            <a:r>
              <a:rPr lang="en-GB" dirty="0"/>
              <a:t>Meet the Team:</a:t>
            </a:r>
          </a:p>
        </p:txBody>
      </p:sp>
      <p:sp>
        <p:nvSpPr>
          <p:cNvPr id="3" name="Content Placeholder 2">
            <a:extLst>
              <a:ext uri="{FF2B5EF4-FFF2-40B4-BE49-F238E27FC236}">
                <a16:creationId xmlns:a16="http://schemas.microsoft.com/office/drawing/2014/main" id="{F35CF090-C127-46AC-9D95-D33A01A689AC}"/>
              </a:ext>
            </a:extLst>
          </p:cNvPr>
          <p:cNvSpPr>
            <a:spLocks noGrp="1"/>
          </p:cNvSpPr>
          <p:nvPr>
            <p:ph idx="1"/>
          </p:nvPr>
        </p:nvSpPr>
        <p:spPr>
          <a:xfrm>
            <a:off x="457199" y="681436"/>
            <a:ext cx="11604171" cy="3759297"/>
          </a:xfrm>
        </p:spPr>
        <p:txBody>
          <a:bodyPr>
            <a:normAutofit fontScale="92500" lnSpcReduction="10000"/>
          </a:bodyPr>
          <a:lstStyle/>
          <a:p>
            <a:endParaRPr lang="en-GB" dirty="0"/>
          </a:p>
          <a:p>
            <a:pPr marL="0" indent="0">
              <a:buNone/>
            </a:pPr>
            <a:r>
              <a:rPr lang="en-GB" b="1" dirty="0">
                <a:solidFill>
                  <a:srgbClr val="FF0000"/>
                </a:solidFill>
              </a:rPr>
              <a:t>Goldfinches  </a:t>
            </a:r>
            <a:r>
              <a:rPr lang="en-GB" b="1" dirty="0"/>
              <a:t>                                                                                     </a:t>
            </a:r>
            <a:r>
              <a:rPr lang="en-GB" b="1" dirty="0">
                <a:solidFill>
                  <a:srgbClr val="FF0000"/>
                </a:solidFill>
              </a:rPr>
              <a:t>Sparrows</a:t>
            </a:r>
          </a:p>
          <a:p>
            <a:pPr marL="0" indent="0">
              <a:buNone/>
            </a:pPr>
            <a:r>
              <a:rPr lang="en-GB" dirty="0"/>
              <a:t>Mrs Brettenny (Miss But Thu until Oct </a:t>
            </a:r>
            <a:r>
              <a:rPr lang="en-GB" dirty="0" err="1"/>
              <a:t>halfterm</a:t>
            </a:r>
            <a:r>
              <a:rPr lang="en-GB" dirty="0"/>
              <a:t>)                         Miss Martin</a:t>
            </a:r>
          </a:p>
          <a:p>
            <a:pPr marL="0" indent="0">
              <a:buNone/>
            </a:pPr>
            <a:r>
              <a:rPr lang="en-GB" dirty="0"/>
              <a:t>Mrs Freshwater (am)                                                                         Miss Reynolds (Mon-Wed am)</a:t>
            </a:r>
          </a:p>
          <a:p>
            <a:pPr marL="0" indent="0">
              <a:buNone/>
            </a:pPr>
            <a:r>
              <a:rPr lang="en-GB" dirty="0"/>
              <a:t>Mrs McDonald (pm)                                                                                                     (Wed-Fri pm)</a:t>
            </a:r>
          </a:p>
          <a:p>
            <a:pPr marL="0" indent="0" algn="ctr">
              <a:buNone/>
            </a:pPr>
            <a:r>
              <a:rPr lang="en-GB" b="1" dirty="0">
                <a:solidFill>
                  <a:srgbClr val="FF0000"/>
                </a:solidFill>
              </a:rPr>
              <a:t>PPA – Tuesday pm</a:t>
            </a:r>
          </a:p>
          <a:p>
            <a:pPr marL="0" indent="0" algn="ctr">
              <a:buNone/>
            </a:pPr>
            <a:r>
              <a:rPr lang="en-GB" dirty="0"/>
              <a:t>Mr Collins                                    Ms Harris</a:t>
            </a:r>
          </a:p>
          <a:p>
            <a:pPr marL="0" indent="0" algn="ctr">
              <a:buNone/>
            </a:pPr>
            <a:r>
              <a:rPr lang="en-GB" dirty="0"/>
              <a:t>                       PE                                    Forest School/Singing</a:t>
            </a:r>
          </a:p>
        </p:txBody>
      </p:sp>
      <p:pic>
        <p:nvPicPr>
          <p:cNvPr id="4" name="Picture 2">
            <a:extLst>
              <a:ext uri="{FF2B5EF4-FFF2-40B4-BE49-F238E27FC236}">
                <a16:creationId xmlns:a16="http://schemas.microsoft.com/office/drawing/2014/main" id="{7E017A29-B291-2626-317B-0305E7A1F7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293096"/>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a:extLst>
              <a:ext uri="{FF2B5EF4-FFF2-40B4-BE49-F238E27FC236}">
                <a16:creationId xmlns:a16="http://schemas.microsoft.com/office/drawing/2014/main" id="{5D9FF3F6-7899-EC4A-48B7-47D38A3739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3853" y="4440733"/>
            <a:ext cx="24765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1454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27722-7FE8-6484-0B6F-99DA074899C3}"/>
              </a:ext>
            </a:extLst>
          </p:cNvPr>
          <p:cNvSpPr>
            <a:spLocks noGrp="1"/>
          </p:cNvSpPr>
          <p:nvPr>
            <p:ph type="title"/>
          </p:nvPr>
        </p:nvSpPr>
        <p:spPr>
          <a:xfrm>
            <a:off x="688919" y="2868257"/>
            <a:ext cx="10357666" cy="819326"/>
          </a:xfrm>
        </p:spPr>
        <p:txBody>
          <a:bodyPr>
            <a:normAutofit/>
          </a:bodyPr>
          <a:lstStyle/>
          <a:p>
            <a:r>
              <a:rPr lang="en-GB" sz="2400" dirty="0"/>
              <a:t>Reading tip ideas</a:t>
            </a:r>
          </a:p>
        </p:txBody>
      </p:sp>
      <p:sp>
        <p:nvSpPr>
          <p:cNvPr id="3" name="Content Placeholder 2">
            <a:extLst>
              <a:ext uri="{FF2B5EF4-FFF2-40B4-BE49-F238E27FC236}">
                <a16:creationId xmlns:a16="http://schemas.microsoft.com/office/drawing/2014/main" id="{1FCE3B7B-5932-F011-B8DD-9003FAC704C1}"/>
              </a:ext>
            </a:extLst>
          </p:cNvPr>
          <p:cNvSpPr>
            <a:spLocks noGrp="1"/>
          </p:cNvSpPr>
          <p:nvPr>
            <p:ph idx="1"/>
          </p:nvPr>
        </p:nvSpPr>
        <p:spPr>
          <a:xfrm>
            <a:off x="421011" y="3836378"/>
            <a:ext cx="10893481" cy="2463723"/>
          </a:xfrm>
        </p:spPr>
        <p:txBody>
          <a:bodyPr vert="horz" lIns="91440" tIns="45720" rIns="91440" bIns="45720" rtlCol="0" anchor="t">
            <a:normAutofit/>
          </a:bodyPr>
          <a:lstStyle/>
          <a:p>
            <a:r>
              <a:rPr lang="en-GB" sz="1600" b="1" dirty="0">
                <a:solidFill>
                  <a:srgbClr val="242424"/>
                </a:solidFill>
                <a:highlight>
                  <a:srgbClr val="FFFFFF"/>
                </a:highlight>
                <a:latin typeface="+mn-lt"/>
                <a:ea typeface="+mj-lt"/>
                <a:cs typeface="+mj-lt"/>
              </a:rPr>
              <a:t>Yr 1 Practise sounding out and blending.</a:t>
            </a:r>
            <a:r>
              <a:rPr lang="en-GB" sz="1600" dirty="0">
                <a:solidFill>
                  <a:srgbClr val="242424"/>
                </a:solidFill>
                <a:highlight>
                  <a:srgbClr val="FFFFFF"/>
                </a:highlight>
                <a:latin typeface="+mn-lt"/>
                <a:cs typeface="Times New Roman"/>
              </a:rPr>
              <a:t> Ask your child to point to each grapheme, say the sounds and blend them together. Keep practising the words they find tricky rather than guessing from pictures. Set aside time to practise the story green, speedy green and red words found inside the book.</a:t>
            </a:r>
          </a:p>
          <a:p>
            <a:r>
              <a:rPr lang="en-GB" sz="1600" b="1" dirty="0">
                <a:solidFill>
                  <a:srgbClr val="242424"/>
                </a:solidFill>
                <a:highlight>
                  <a:srgbClr val="FFFFFF"/>
                </a:highlight>
                <a:latin typeface="+mn-lt"/>
                <a:ea typeface="+mj-lt"/>
                <a:cs typeface="+mj-lt"/>
              </a:rPr>
              <a:t>Read the same book more than once.</a:t>
            </a:r>
            <a:r>
              <a:rPr lang="en-GB" sz="1600" dirty="0">
                <a:solidFill>
                  <a:srgbClr val="242424"/>
                </a:solidFill>
                <a:highlight>
                  <a:srgbClr val="FFFFFF"/>
                </a:highlight>
                <a:latin typeface="+mn-lt"/>
                <a:cs typeface="Times New Roman"/>
              </a:rPr>
              <a:t> Repeated reading helps children become more fluent and confident. Talk about the pictures and ask simple questions such as </a:t>
            </a:r>
            <a:r>
              <a:rPr lang="en-GB" sz="1600" i="1" dirty="0">
                <a:solidFill>
                  <a:srgbClr val="242424"/>
                </a:solidFill>
                <a:highlight>
                  <a:srgbClr val="FFFFFF"/>
                </a:highlight>
                <a:latin typeface="+mn-lt"/>
                <a:ea typeface="+mj-lt"/>
                <a:cs typeface="+mj-lt"/>
              </a:rPr>
              <a:t>What happened</a:t>
            </a:r>
            <a:r>
              <a:rPr lang="en-GB" sz="1600" i="1" dirty="0">
                <a:solidFill>
                  <a:srgbClr val="242424"/>
                </a:solidFill>
                <a:highlight>
                  <a:srgbClr val="FFFFFF"/>
                </a:highlight>
                <a:latin typeface="+mn-lt"/>
                <a:cs typeface="Times New Roman"/>
              </a:rPr>
              <a:t> </a:t>
            </a:r>
            <a:r>
              <a:rPr lang="en-GB" sz="1600" dirty="0">
                <a:solidFill>
                  <a:srgbClr val="242424"/>
                </a:solidFill>
                <a:highlight>
                  <a:srgbClr val="FFFFFF"/>
                </a:highlight>
                <a:latin typeface="+mn-lt"/>
                <a:cs typeface="Times New Roman"/>
              </a:rPr>
              <a:t> and </a:t>
            </a:r>
            <a:r>
              <a:rPr lang="en-GB" sz="1600" dirty="0">
                <a:solidFill>
                  <a:srgbClr val="242424"/>
                </a:solidFill>
                <a:highlight>
                  <a:srgbClr val="FFFFFF"/>
                </a:highlight>
                <a:latin typeface="+mn-lt"/>
                <a:ea typeface="+mj-lt"/>
                <a:cs typeface="Times New Roman"/>
              </a:rPr>
              <a:t> </a:t>
            </a:r>
            <a:r>
              <a:rPr lang="en-GB" sz="1600" i="1" dirty="0">
                <a:solidFill>
                  <a:srgbClr val="242424"/>
                </a:solidFill>
                <a:highlight>
                  <a:srgbClr val="FFFFFF"/>
                </a:highlight>
                <a:latin typeface="+mn-lt"/>
                <a:ea typeface="+mj-lt"/>
                <a:cs typeface="+mj-lt"/>
              </a:rPr>
              <a:t>How do you know? R1- for decoding, R2- building fluency and R3 for comprehension.</a:t>
            </a:r>
          </a:p>
        </p:txBody>
      </p:sp>
      <p:sp>
        <p:nvSpPr>
          <p:cNvPr id="4" name="Date Placeholder 3">
            <a:extLst>
              <a:ext uri="{FF2B5EF4-FFF2-40B4-BE49-F238E27FC236}">
                <a16:creationId xmlns:a16="http://schemas.microsoft.com/office/drawing/2014/main" id="{F8B68E24-7D62-7F96-63AC-F9FA4D6201C6}"/>
              </a:ext>
            </a:extLst>
          </p:cNvPr>
          <p:cNvSpPr>
            <a:spLocks noGrp="1"/>
          </p:cNvSpPr>
          <p:nvPr>
            <p:ph type="dt" sz="half" idx="10"/>
          </p:nvPr>
        </p:nvSpPr>
        <p:spPr/>
        <p:txBody>
          <a:bodyPr/>
          <a:lstStyle/>
          <a:p>
            <a:fld id="{61A0431D-D145-4848-9CA6-1FEBDE57AAD1}" type="datetime1">
              <a:t>10/1/2026</a:t>
            </a:fld>
            <a:endParaRPr lang="en-US" dirty="0"/>
          </a:p>
        </p:txBody>
      </p:sp>
      <p:sp>
        <p:nvSpPr>
          <p:cNvPr id="5" name="Footer Placeholder 4">
            <a:extLst>
              <a:ext uri="{FF2B5EF4-FFF2-40B4-BE49-F238E27FC236}">
                <a16:creationId xmlns:a16="http://schemas.microsoft.com/office/drawing/2014/main" id="{48B37823-B5A1-3043-5288-2281138CC61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62C5613-396A-2DA5-39E3-75628CFA7450}"/>
              </a:ext>
            </a:extLst>
          </p:cNvPr>
          <p:cNvSpPr>
            <a:spLocks noGrp="1"/>
          </p:cNvSpPr>
          <p:nvPr>
            <p:ph type="sldNum" sz="quarter" idx="12"/>
          </p:nvPr>
        </p:nvSpPr>
        <p:spPr/>
        <p:txBody>
          <a:bodyPr/>
          <a:lstStyle/>
          <a:p>
            <a:fld id="{8DFDE724-0293-4953-AE9D-4D814FA589B0}" type="slidenum">
              <a:rPr lang="en-US" dirty="0"/>
              <a:t>4</a:t>
            </a:fld>
            <a:endParaRPr lang="en-US" dirty="0"/>
          </a:p>
        </p:txBody>
      </p:sp>
      <p:sp>
        <p:nvSpPr>
          <p:cNvPr id="8" name="TextBox 7">
            <a:extLst>
              <a:ext uri="{FF2B5EF4-FFF2-40B4-BE49-F238E27FC236}">
                <a16:creationId xmlns:a16="http://schemas.microsoft.com/office/drawing/2014/main" id="{144E1DEB-029C-0A3E-DB04-5C337DC50FEA}"/>
              </a:ext>
            </a:extLst>
          </p:cNvPr>
          <p:cNvSpPr txBox="1"/>
          <p:nvPr/>
        </p:nvSpPr>
        <p:spPr>
          <a:xfrm>
            <a:off x="489858" y="1082631"/>
            <a:ext cx="11013223" cy="1015663"/>
          </a:xfrm>
          <a:prstGeom prst="rect">
            <a:avLst/>
          </a:prstGeom>
          <a:noFill/>
        </p:spPr>
        <p:txBody>
          <a:bodyPr wrap="square">
            <a:spAutoFit/>
          </a:bodyPr>
          <a:lstStyle/>
          <a:p>
            <a:pPr marL="285750" indent="-285750">
              <a:buFont typeface="Arial" panose="020B0604020202020204" pitchFamily="34" charset="0"/>
              <a:buChar char="•"/>
            </a:pPr>
            <a:r>
              <a:rPr lang="en-GB" sz="2000" dirty="0"/>
              <a:t>Book bag, reading record and book, water bottle and snack box in school everyday.</a:t>
            </a:r>
          </a:p>
          <a:p>
            <a:pPr marL="285750" indent="-285750">
              <a:buFont typeface="Arial" panose="020B0604020202020204" pitchFamily="34" charset="0"/>
              <a:buChar char="•"/>
            </a:pPr>
            <a:r>
              <a:rPr lang="en-GB" sz="2000" dirty="0"/>
              <a:t>Every </a:t>
            </a:r>
            <a:r>
              <a:rPr lang="en-GB" sz="2000" u="sng" dirty="0"/>
              <a:t>Friday </a:t>
            </a:r>
            <a:r>
              <a:rPr lang="en-GB" sz="2000" dirty="0"/>
              <a:t>on our book changing day please have reading books ready to hand in. </a:t>
            </a:r>
          </a:p>
          <a:p>
            <a:pPr marL="285750" indent="-285750">
              <a:buFont typeface="Arial" panose="020B0604020202020204" pitchFamily="34" charset="0"/>
              <a:buChar char="•"/>
            </a:pPr>
            <a:r>
              <a:rPr lang="en-GB" sz="2000" dirty="0"/>
              <a:t>Big bags and pencil cases are not required. </a:t>
            </a:r>
          </a:p>
        </p:txBody>
      </p:sp>
      <p:pic>
        <p:nvPicPr>
          <p:cNvPr id="9" name="Picture 8">
            <a:extLst>
              <a:ext uri="{FF2B5EF4-FFF2-40B4-BE49-F238E27FC236}">
                <a16:creationId xmlns:a16="http://schemas.microsoft.com/office/drawing/2014/main" id="{E6A0AEB2-C058-A3B9-34E7-E242755423AB}"/>
              </a:ext>
            </a:extLst>
          </p:cNvPr>
          <p:cNvPicPr>
            <a:picLocks noChangeAspect="1"/>
          </p:cNvPicPr>
          <p:nvPr/>
        </p:nvPicPr>
        <p:blipFill>
          <a:blip r:embed="rId2"/>
          <a:stretch>
            <a:fillRect/>
          </a:stretch>
        </p:blipFill>
        <p:spPr>
          <a:xfrm>
            <a:off x="7380594" y="2105492"/>
            <a:ext cx="1621892" cy="1348922"/>
          </a:xfrm>
          <a:prstGeom prst="rect">
            <a:avLst/>
          </a:prstGeom>
        </p:spPr>
      </p:pic>
      <p:pic>
        <p:nvPicPr>
          <p:cNvPr id="10" name="Picture 8" descr="Image result for water bottle clip art">
            <a:extLst>
              <a:ext uri="{FF2B5EF4-FFF2-40B4-BE49-F238E27FC236}">
                <a16:creationId xmlns:a16="http://schemas.microsoft.com/office/drawing/2014/main" id="{F64D2431-F95D-8008-EF70-058F00B63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9692" y="2015302"/>
            <a:ext cx="1516138" cy="151613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BA2FB74-9C31-C8A3-3D6B-86E93189C0A5}"/>
              </a:ext>
            </a:extLst>
          </p:cNvPr>
          <p:cNvSpPr txBox="1"/>
          <p:nvPr/>
        </p:nvSpPr>
        <p:spPr>
          <a:xfrm>
            <a:off x="2721430" y="201084"/>
            <a:ext cx="6096000" cy="707886"/>
          </a:xfrm>
          <a:prstGeom prst="rect">
            <a:avLst/>
          </a:prstGeom>
          <a:noFill/>
        </p:spPr>
        <p:txBody>
          <a:bodyPr wrap="square">
            <a:spAutoFit/>
          </a:bodyPr>
          <a:lstStyle/>
          <a:p>
            <a:pPr algn="ctr"/>
            <a:r>
              <a:rPr lang="en-GB" sz="4000" dirty="0">
                <a:latin typeface="+mj-lt"/>
              </a:rPr>
              <a:t>Year 1 Routines </a:t>
            </a:r>
          </a:p>
        </p:txBody>
      </p:sp>
      <p:pic>
        <p:nvPicPr>
          <p:cNvPr id="14" name="Picture 13">
            <a:extLst>
              <a:ext uri="{FF2B5EF4-FFF2-40B4-BE49-F238E27FC236}">
                <a16:creationId xmlns:a16="http://schemas.microsoft.com/office/drawing/2014/main" id="{08045C48-9629-5719-F5C4-73D2809BDE54}"/>
              </a:ext>
            </a:extLst>
          </p:cNvPr>
          <p:cNvPicPr>
            <a:picLocks noChangeAspect="1"/>
          </p:cNvPicPr>
          <p:nvPr/>
        </p:nvPicPr>
        <p:blipFill>
          <a:blip r:embed="rId4"/>
          <a:srcRect l="12880" t="10174" r="12880" b="11445"/>
          <a:stretch/>
        </p:blipFill>
        <p:spPr>
          <a:xfrm rot="1406104">
            <a:off x="5833345" y="1818193"/>
            <a:ext cx="1345966" cy="1769610"/>
          </a:xfrm>
          <a:prstGeom prst="rect">
            <a:avLst/>
          </a:prstGeom>
        </p:spPr>
      </p:pic>
    </p:spTree>
    <p:extLst>
      <p:ext uri="{BB962C8B-B14F-4D97-AF65-F5344CB8AC3E}">
        <p14:creationId xmlns:p14="http://schemas.microsoft.com/office/powerpoint/2010/main" val="298187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7E4E8E-428D-3A61-747D-1C881036724B}"/>
              </a:ext>
            </a:extLst>
          </p:cNvPr>
          <p:cNvSpPr>
            <a:spLocks noGrp="1"/>
          </p:cNvSpPr>
          <p:nvPr>
            <p:ph type="dt" sz="half" idx="10"/>
          </p:nvPr>
        </p:nvSpPr>
        <p:spPr/>
        <p:txBody>
          <a:bodyPr/>
          <a:lstStyle/>
          <a:p>
            <a:fld id="{3007E4C2-520B-4A4C-B5A7-F7A40B612FC1}" type="datetime1">
              <a:rPr lang="en-US" smtClean="0"/>
              <a:t>10/1/2026</a:t>
            </a:fld>
            <a:endParaRPr lang="en-US" dirty="0"/>
          </a:p>
        </p:txBody>
      </p:sp>
      <p:sp>
        <p:nvSpPr>
          <p:cNvPr id="3" name="Footer Placeholder 2">
            <a:extLst>
              <a:ext uri="{FF2B5EF4-FFF2-40B4-BE49-F238E27FC236}">
                <a16:creationId xmlns:a16="http://schemas.microsoft.com/office/drawing/2014/main" id="{4110DE07-1132-072B-2971-62FE177ED237}"/>
              </a:ext>
            </a:extLst>
          </p:cNvPr>
          <p:cNvSpPr>
            <a:spLocks noGrp="1"/>
          </p:cNvSpPr>
          <p:nvPr>
            <p:ph type="ftr" sz="quarter" idx="11"/>
          </p:nvPr>
        </p:nvSpPr>
        <p:spPr/>
        <p:txBody>
          <a:bodyPr/>
          <a:lstStyle/>
          <a:p>
            <a:r>
              <a:rPr lang="en-US"/>
              <a:t>
              </a:t>
            </a:r>
            <a:endParaRPr lang="en-US" dirty="0"/>
          </a:p>
        </p:txBody>
      </p:sp>
      <p:sp>
        <p:nvSpPr>
          <p:cNvPr id="4" name="Slide Number Placeholder 3">
            <a:extLst>
              <a:ext uri="{FF2B5EF4-FFF2-40B4-BE49-F238E27FC236}">
                <a16:creationId xmlns:a16="http://schemas.microsoft.com/office/drawing/2014/main" id="{0655A03D-DC1A-3868-403B-E1391FCD4104}"/>
              </a:ext>
            </a:extLst>
          </p:cNvPr>
          <p:cNvSpPr>
            <a:spLocks noGrp="1"/>
          </p:cNvSpPr>
          <p:nvPr>
            <p:ph type="sldNum" sz="quarter" idx="12"/>
          </p:nvPr>
        </p:nvSpPr>
        <p:spPr/>
        <p:txBody>
          <a:bodyPr/>
          <a:lstStyle/>
          <a:p>
            <a:fld id="{8DFDE724-0293-4953-AE9D-4D814FA589B0}" type="slidenum">
              <a:rPr lang="en-US" smtClean="0"/>
              <a:t>5</a:t>
            </a:fld>
            <a:endParaRPr lang="en-US" dirty="0"/>
          </a:p>
        </p:txBody>
      </p:sp>
      <p:sp>
        <p:nvSpPr>
          <p:cNvPr id="6" name="TextBox 5">
            <a:extLst>
              <a:ext uri="{FF2B5EF4-FFF2-40B4-BE49-F238E27FC236}">
                <a16:creationId xmlns:a16="http://schemas.microsoft.com/office/drawing/2014/main" id="{16CD9DF1-E995-A393-D712-F3A241B17BA7}"/>
              </a:ext>
            </a:extLst>
          </p:cNvPr>
          <p:cNvSpPr txBox="1"/>
          <p:nvPr/>
        </p:nvSpPr>
        <p:spPr>
          <a:xfrm>
            <a:off x="195943" y="1338943"/>
            <a:ext cx="11496614" cy="4401205"/>
          </a:xfrm>
          <a:prstGeom prst="rect">
            <a:avLst/>
          </a:prstGeom>
          <a:noFill/>
        </p:spPr>
        <p:txBody>
          <a:bodyPr wrap="square">
            <a:spAutoFit/>
          </a:bodyPr>
          <a:lstStyle/>
          <a:p>
            <a:pPr marL="0" indent="0">
              <a:buNone/>
            </a:pPr>
            <a:endParaRPr lang="en-GB" sz="2800" dirty="0"/>
          </a:p>
          <a:p>
            <a:pPr>
              <a:buFont typeface="Wingdings" panose="05000000000000000000" pitchFamily="2" charset="2"/>
              <a:buChar char="§"/>
            </a:pPr>
            <a:r>
              <a:rPr lang="en-GB" sz="2800" dirty="0"/>
              <a:t>Goldfinches &amp; Sparrows – Tuesday Autum 1/Spring 1(Forest School)</a:t>
            </a:r>
          </a:p>
          <a:p>
            <a:r>
              <a:rPr lang="en-GB" sz="2800" dirty="0"/>
              <a:t>								      - Monday &amp; Tuesday other terms</a:t>
            </a:r>
          </a:p>
          <a:p>
            <a:endParaRPr lang="en-GB" sz="2800" dirty="0"/>
          </a:p>
          <a:p>
            <a:pPr>
              <a:buFont typeface="Wingdings" panose="05000000000000000000" pitchFamily="2" charset="2"/>
              <a:buChar char="§"/>
            </a:pPr>
            <a:r>
              <a:rPr lang="en-GB" sz="2800" u="sng" dirty="0">
                <a:solidFill>
                  <a:srgbClr val="FF0000"/>
                </a:solidFill>
              </a:rPr>
              <a:t>Name Labels on everything.</a:t>
            </a:r>
          </a:p>
          <a:p>
            <a:endParaRPr lang="en-GB" sz="2800" u="sng" dirty="0">
              <a:solidFill>
                <a:srgbClr val="FF0000"/>
              </a:solidFill>
            </a:endParaRPr>
          </a:p>
          <a:p>
            <a:pPr marL="457200" indent="-457200">
              <a:buFont typeface="Arial" panose="020B0604020202020204" pitchFamily="34" charset="0"/>
              <a:buChar char="•"/>
            </a:pPr>
            <a:r>
              <a:rPr lang="en-GB" sz="2800" dirty="0"/>
              <a:t>Please encourage  your children to practice getting changed themselves at home and turn their clothes in the right way.  </a:t>
            </a:r>
          </a:p>
          <a:p>
            <a:endParaRPr lang="en-GB" sz="2800" dirty="0"/>
          </a:p>
          <a:p>
            <a:pPr marL="457200" indent="-457200">
              <a:buFont typeface="Arial" panose="020B0604020202020204" pitchFamily="34" charset="0"/>
              <a:buChar char="•"/>
            </a:pPr>
            <a:r>
              <a:rPr lang="en-GB" sz="2800" dirty="0"/>
              <a:t>Please make sure children have got a warm PE kit in school.</a:t>
            </a:r>
          </a:p>
        </p:txBody>
      </p:sp>
      <p:sp>
        <p:nvSpPr>
          <p:cNvPr id="12" name="TextBox 11">
            <a:extLst>
              <a:ext uri="{FF2B5EF4-FFF2-40B4-BE49-F238E27FC236}">
                <a16:creationId xmlns:a16="http://schemas.microsoft.com/office/drawing/2014/main" id="{6DCFEABF-1EF1-E8BD-B62D-120644B6788B}"/>
              </a:ext>
            </a:extLst>
          </p:cNvPr>
          <p:cNvSpPr txBox="1"/>
          <p:nvPr/>
        </p:nvSpPr>
        <p:spPr>
          <a:xfrm>
            <a:off x="3048000" y="446706"/>
            <a:ext cx="6096000" cy="707886"/>
          </a:xfrm>
          <a:prstGeom prst="rect">
            <a:avLst/>
          </a:prstGeom>
          <a:noFill/>
        </p:spPr>
        <p:txBody>
          <a:bodyPr wrap="square">
            <a:spAutoFit/>
          </a:bodyPr>
          <a:lstStyle/>
          <a:p>
            <a:pPr algn="ctr"/>
            <a:r>
              <a:rPr lang="en-GB" sz="4000" dirty="0"/>
              <a:t>PE Timetable</a:t>
            </a:r>
          </a:p>
        </p:txBody>
      </p:sp>
    </p:spTree>
    <p:extLst>
      <p:ext uri="{BB962C8B-B14F-4D97-AF65-F5344CB8AC3E}">
        <p14:creationId xmlns:p14="http://schemas.microsoft.com/office/powerpoint/2010/main" val="250289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E2BA0-96A9-4BC1-A2EB-34B96BA6E5FC}"/>
              </a:ext>
            </a:extLst>
          </p:cNvPr>
          <p:cNvSpPr>
            <a:spLocks noGrp="1"/>
          </p:cNvSpPr>
          <p:nvPr>
            <p:ph type="title"/>
          </p:nvPr>
        </p:nvSpPr>
        <p:spPr>
          <a:xfrm>
            <a:off x="808661" y="365125"/>
            <a:ext cx="10357666" cy="926482"/>
          </a:xfrm>
        </p:spPr>
        <p:txBody>
          <a:bodyPr/>
          <a:lstStyle/>
          <a:p>
            <a:r>
              <a:rPr lang="en-GB"/>
              <a:t>Curriculum Coverage</a:t>
            </a:r>
          </a:p>
        </p:txBody>
      </p:sp>
      <p:sp>
        <p:nvSpPr>
          <p:cNvPr id="3" name="Content Placeholder 2">
            <a:extLst>
              <a:ext uri="{FF2B5EF4-FFF2-40B4-BE49-F238E27FC236}">
                <a16:creationId xmlns:a16="http://schemas.microsoft.com/office/drawing/2014/main" id="{AA6820E0-CD83-4DEE-ACF4-F088BED38759}"/>
              </a:ext>
            </a:extLst>
          </p:cNvPr>
          <p:cNvSpPr>
            <a:spLocks noGrp="1"/>
          </p:cNvSpPr>
          <p:nvPr>
            <p:ph idx="1"/>
          </p:nvPr>
        </p:nvSpPr>
        <p:spPr>
          <a:xfrm>
            <a:off x="677334" y="1291607"/>
            <a:ext cx="10925800" cy="4749755"/>
          </a:xfrm>
        </p:spPr>
        <p:txBody>
          <a:bodyPr vert="horz" lIns="0" tIns="0" rIns="0" bIns="0" rtlCol="0" anchor="t">
            <a:normAutofit/>
          </a:bodyPr>
          <a:lstStyle/>
          <a:p>
            <a:r>
              <a:rPr lang="en-GB" dirty="0"/>
              <a:t>We initially follow a Reception style approach to learning to enable the children to make a smooth transition into Year 1. </a:t>
            </a:r>
          </a:p>
          <a:p>
            <a:r>
              <a:rPr lang="en-GB" dirty="0"/>
              <a:t>Maths and English activities are done in small groups in the mornings.</a:t>
            </a:r>
          </a:p>
          <a:p>
            <a:r>
              <a:rPr lang="en-GB" dirty="0"/>
              <a:t>In the afternoons other stand-alone subjects, i.e. PE, RE, Music, Computing, Jigsaw, Science, History, Geography and Life Skills are timetabled.</a:t>
            </a:r>
          </a:p>
          <a:p>
            <a:r>
              <a:rPr lang="en-GB" dirty="0"/>
              <a:t>We use Kagan structures encouraging children to engage with partners and group work, not just ‘calling on one’.</a:t>
            </a:r>
          </a:p>
          <a:p>
            <a:r>
              <a:rPr lang="en-GB" dirty="0"/>
              <a:t>Our Curriculum has a real focus on FOUNDATIONAL KNOWLEDGE – the very basics that a Year 1 child should have that allows us to build on.</a:t>
            </a:r>
          </a:p>
          <a:p>
            <a:r>
              <a:rPr lang="en-GB" dirty="0"/>
              <a:t>Curriculum overviews and the curriculum pages </a:t>
            </a:r>
            <a:r>
              <a:rPr lang="en-GB" b="1" u="sng" dirty="0"/>
              <a:t>on the website</a:t>
            </a:r>
          </a:p>
          <a:p>
            <a:endParaRPr lang="en-GB" b="1" u="sng" dirty="0"/>
          </a:p>
          <a:p>
            <a:endParaRPr lang="en-GB" dirty="0"/>
          </a:p>
          <a:p>
            <a:endParaRPr lang="en-GB" dirty="0"/>
          </a:p>
        </p:txBody>
      </p:sp>
      <p:pic>
        <p:nvPicPr>
          <p:cNvPr id="4" name="Picture 4" descr="Image result for learning year 1 clipart">
            <a:extLst>
              <a:ext uri="{FF2B5EF4-FFF2-40B4-BE49-F238E27FC236}">
                <a16:creationId xmlns:a16="http://schemas.microsoft.com/office/drawing/2014/main" id="{F6E569DC-95CA-DC2B-AE2B-2ECAFD8B15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1917" y="5566393"/>
            <a:ext cx="1803377" cy="1197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36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0673F-A1DD-4F0E-A35A-CE172A7ADBAD}"/>
              </a:ext>
            </a:extLst>
          </p:cNvPr>
          <p:cNvSpPr>
            <a:spLocks noGrp="1"/>
          </p:cNvSpPr>
          <p:nvPr>
            <p:ph type="title"/>
          </p:nvPr>
        </p:nvSpPr>
        <p:spPr>
          <a:xfrm>
            <a:off x="786889" y="0"/>
            <a:ext cx="10357666" cy="1438450"/>
          </a:xfrm>
        </p:spPr>
        <p:txBody>
          <a:bodyPr/>
          <a:lstStyle/>
          <a:p>
            <a:pPr algn="ctr"/>
            <a:r>
              <a:rPr lang="en-GB" dirty="0"/>
              <a:t>Reading and homework</a:t>
            </a:r>
          </a:p>
        </p:txBody>
      </p:sp>
      <p:sp>
        <p:nvSpPr>
          <p:cNvPr id="3" name="Content Placeholder 2">
            <a:extLst>
              <a:ext uri="{FF2B5EF4-FFF2-40B4-BE49-F238E27FC236}">
                <a16:creationId xmlns:a16="http://schemas.microsoft.com/office/drawing/2014/main" id="{C7CFCF1C-61C2-4E74-B592-CE9E84A342AA}"/>
              </a:ext>
            </a:extLst>
          </p:cNvPr>
          <p:cNvSpPr>
            <a:spLocks noGrp="1"/>
          </p:cNvSpPr>
          <p:nvPr>
            <p:ph idx="1"/>
          </p:nvPr>
        </p:nvSpPr>
        <p:spPr>
          <a:xfrm>
            <a:off x="677333" y="1431775"/>
            <a:ext cx="10589381" cy="5066996"/>
          </a:xfrm>
        </p:spPr>
        <p:txBody>
          <a:bodyPr>
            <a:normAutofit fontScale="62500" lnSpcReduction="20000"/>
          </a:bodyPr>
          <a:lstStyle/>
          <a:p>
            <a:endParaRPr lang="en-GB" dirty="0"/>
          </a:p>
          <a:p>
            <a:endParaRPr lang="en-GB" dirty="0"/>
          </a:p>
          <a:p>
            <a:r>
              <a:rPr lang="en-GB" sz="3800" dirty="0"/>
              <a:t>Phonics will be taught 5 times a week in groups. </a:t>
            </a:r>
          </a:p>
          <a:p>
            <a:r>
              <a:rPr lang="en-GB" sz="3800" dirty="0"/>
              <a:t>Please encourage your child to read school books three times as per the letter previously sent home. </a:t>
            </a:r>
          </a:p>
          <a:p>
            <a:r>
              <a:rPr lang="en-GB" sz="3800" dirty="0"/>
              <a:t>Please record that the book has been read </a:t>
            </a:r>
            <a:r>
              <a:rPr lang="en-GB" sz="3800" u="sng" dirty="0"/>
              <a:t>three times. </a:t>
            </a:r>
          </a:p>
          <a:p>
            <a:r>
              <a:rPr lang="en-GB" sz="3800" u="sng" dirty="0"/>
              <a:t>BOOK CHANGING IS EVERY FRIDAY. </a:t>
            </a:r>
          </a:p>
          <a:p>
            <a:r>
              <a:rPr lang="en-GB" sz="3800" dirty="0"/>
              <a:t>Reading other material at home is also very valuable – </a:t>
            </a:r>
            <a:r>
              <a:rPr lang="en-GB" sz="3800" u="sng" dirty="0"/>
              <a:t>including the online books set weekly.</a:t>
            </a:r>
          </a:p>
          <a:p>
            <a:r>
              <a:rPr lang="en-GB" sz="3800" dirty="0"/>
              <a:t>Homework and spellings will start after half term. </a:t>
            </a:r>
          </a:p>
          <a:p>
            <a:pPr marL="0" indent="0">
              <a:buNone/>
            </a:pPr>
            <a:endParaRPr lang="en-GB" dirty="0"/>
          </a:p>
        </p:txBody>
      </p:sp>
      <p:pic>
        <p:nvPicPr>
          <p:cNvPr id="6" name="Picture 4" descr="Image result for phonics read write inc">
            <a:extLst>
              <a:ext uri="{FF2B5EF4-FFF2-40B4-BE49-F238E27FC236}">
                <a16:creationId xmlns:a16="http://schemas.microsoft.com/office/drawing/2014/main" id="{7CDC1436-A160-3EFE-680A-7C290F950D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8727" y="1617607"/>
            <a:ext cx="2705100" cy="83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7175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1E12F-9E0F-4C27-9D6A-633E0DF7742F}"/>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80563BA1-9882-4C09-AECC-659CC5D779B1}"/>
              </a:ext>
            </a:extLst>
          </p:cNvPr>
          <p:cNvSpPr>
            <a:spLocks noGrp="1"/>
          </p:cNvSpPr>
          <p:nvPr>
            <p:ph idx="1"/>
          </p:nvPr>
        </p:nvSpPr>
        <p:spPr>
          <a:xfrm>
            <a:off x="677334" y="1768384"/>
            <a:ext cx="8596668" cy="4272978"/>
          </a:xfrm>
        </p:spPr>
        <p:txBody>
          <a:bodyPr vert="horz" lIns="91440" tIns="45720" rIns="91440" bIns="45720" rtlCol="0" anchor="t">
            <a:normAutofit/>
          </a:bodyPr>
          <a:lstStyle/>
          <a:p>
            <a:endParaRPr lang="en-GB" dirty="0"/>
          </a:p>
          <a:p>
            <a:r>
              <a:rPr lang="en-GB" dirty="0"/>
              <a:t>Year 1 complete assessments in Spring 2 and Summer 2 – results will be sent home to parents.</a:t>
            </a:r>
          </a:p>
          <a:p>
            <a:r>
              <a:rPr lang="en-GB" dirty="0"/>
              <a:t>Ongoing assessment in class – Foundational Knowledge</a:t>
            </a:r>
          </a:p>
          <a:p>
            <a:r>
              <a:rPr lang="en-GB" dirty="0"/>
              <a:t>Phonics Assessment – Week of 14</a:t>
            </a:r>
            <a:r>
              <a:rPr lang="en-GB" baseline="30000" dirty="0"/>
              <a:t>th</a:t>
            </a:r>
            <a:r>
              <a:rPr lang="en-GB" dirty="0"/>
              <a:t> June 2027 </a:t>
            </a:r>
          </a:p>
        </p:txBody>
      </p:sp>
    </p:spTree>
    <p:extLst>
      <p:ext uri="{BB962C8B-B14F-4D97-AF65-F5344CB8AC3E}">
        <p14:creationId xmlns:p14="http://schemas.microsoft.com/office/powerpoint/2010/main" val="1620766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0673F-A1DD-4F0E-A35A-CE172A7ADBAD}"/>
              </a:ext>
            </a:extLst>
          </p:cNvPr>
          <p:cNvSpPr>
            <a:spLocks noGrp="1"/>
          </p:cNvSpPr>
          <p:nvPr>
            <p:ph type="title"/>
          </p:nvPr>
        </p:nvSpPr>
        <p:spPr>
          <a:xfrm>
            <a:off x="786889" y="0"/>
            <a:ext cx="10357666" cy="1438450"/>
          </a:xfrm>
        </p:spPr>
        <p:txBody>
          <a:bodyPr/>
          <a:lstStyle/>
          <a:p>
            <a:pPr algn="ctr"/>
            <a:r>
              <a:rPr lang="en-GB" dirty="0"/>
              <a:t>Trips</a:t>
            </a:r>
          </a:p>
        </p:txBody>
      </p:sp>
      <p:sp>
        <p:nvSpPr>
          <p:cNvPr id="3" name="Content Placeholder 2">
            <a:extLst>
              <a:ext uri="{FF2B5EF4-FFF2-40B4-BE49-F238E27FC236}">
                <a16:creationId xmlns:a16="http://schemas.microsoft.com/office/drawing/2014/main" id="{C7CFCF1C-61C2-4E74-B592-CE9E84A342AA}"/>
              </a:ext>
            </a:extLst>
          </p:cNvPr>
          <p:cNvSpPr>
            <a:spLocks noGrp="1"/>
          </p:cNvSpPr>
          <p:nvPr>
            <p:ph idx="1"/>
          </p:nvPr>
        </p:nvSpPr>
        <p:spPr>
          <a:xfrm>
            <a:off x="677334" y="1431775"/>
            <a:ext cx="8596668" cy="3994450"/>
          </a:xfrm>
        </p:spPr>
        <p:txBody>
          <a:bodyPr>
            <a:normAutofit/>
          </a:bodyPr>
          <a:lstStyle/>
          <a:p>
            <a:endParaRPr lang="en-GB" dirty="0"/>
          </a:p>
          <a:p>
            <a:r>
              <a:rPr lang="en-GB" dirty="0"/>
              <a:t>Walk to Christchurch in </a:t>
            </a:r>
            <a:r>
              <a:rPr lang="en-GB" b="1" dirty="0"/>
              <a:t>Autumn 2/Spring 1.</a:t>
            </a:r>
          </a:p>
          <a:p>
            <a:r>
              <a:rPr lang="en-GB" dirty="0"/>
              <a:t>Oxford Science Centre in </a:t>
            </a:r>
            <a:r>
              <a:rPr lang="en-GB" b="1" dirty="0"/>
              <a:t>Summer 1. </a:t>
            </a:r>
          </a:p>
          <a:p>
            <a:pPr marL="0" indent="0">
              <a:buNone/>
            </a:pPr>
            <a:endParaRPr lang="en-GB" dirty="0"/>
          </a:p>
        </p:txBody>
      </p:sp>
      <p:pic>
        <p:nvPicPr>
          <p:cNvPr id="4" name="Picture 2" descr="Christ Church Flackwell Heath - A Church Near You">
            <a:extLst>
              <a:ext uri="{FF2B5EF4-FFF2-40B4-BE49-F238E27FC236}">
                <a16:creationId xmlns:a16="http://schemas.microsoft.com/office/drawing/2014/main" id="{5B5FFFC9-E0A8-DC63-C643-C684ADCC50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4020" y="3576051"/>
            <a:ext cx="3456384" cy="2588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oxford science centre">
            <a:extLst>
              <a:ext uri="{FF2B5EF4-FFF2-40B4-BE49-F238E27FC236}">
                <a16:creationId xmlns:a16="http://schemas.microsoft.com/office/drawing/2014/main" id="{64E90C7D-41A6-BBF2-712C-16BED2E30C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6229" y="3689241"/>
            <a:ext cx="4060371" cy="2537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21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6CDD8-C2CE-4667-BD4C-1424884AAAEF}"/>
              </a:ext>
            </a:extLst>
          </p:cNvPr>
          <p:cNvSpPr>
            <a:spLocks noGrp="1"/>
          </p:cNvSpPr>
          <p:nvPr>
            <p:ph type="title"/>
          </p:nvPr>
        </p:nvSpPr>
        <p:spPr>
          <a:xfrm>
            <a:off x="492276" y="194826"/>
            <a:ext cx="10357666" cy="621812"/>
          </a:xfrm>
        </p:spPr>
        <p:txBody>
          <a:bodyPr>
            <a:normAutofit fontScale="90000"/>
          </a:bodyPr>
          <a:lstStyle/>
          <a:p>
            <a:r>
              <a:rPr lang="en-GB" dirty="0"/>
              <a:t>Communication</a:t>
            </a:r>
          </a:p>
        </p:txBody>
      </p:sp>
      <p:sp>
        <p:nvSpPr>
          <p:cNvPr id="3" name="Content Placeholder 2">
            <a:extLst>
              <a:ext uri="{FF2B5EF4-FFF2-40B4-BE49-F238E27FC236}">
                <a16:creationId xmlns:a16="http://schemas.microsoft.com/office/drawing/2014/main" id="{34C9B8EE-4219-471E-8E25-83CECDA57B27}"/>
              </a:ext>
            </a:extLst>
          </p:cNvPr>
          <p:cNvSpPr>
            <a:spLocks noGrp="1"/>
          </p:cNvSpPr>
          <p:nvPr>
            <p:ph idx="1"/>
          </p:nvPr>
        </p:nvSpPr>
        <p:spPr>
          <a:xfrm>
            <a:off x="250372" y="1176794"/>
            <a:ext cx="11190514" cy="6172199"/>
          </a:xfrm>
        </p:spPr>
        <p:txBody>
          <a:bodyPr vert="horz" lIns="91440" tIns="45720" rIns="91440" bIns="45720" rtlCol="0" anchor="t">
            <a:normAutofit/>
          </a:bodyPr>
          <a:lstStyle/>
          <a:p>
            <a:r>
              <a:rPr lang="en-GB" dirty="0"/>
              <a:t>For a quick chat we are happy to take messages in the morning. </a:t>
            </a:r>
          </a:p>
          <a:p>
            <a:r>
              <a:rPr lang="en-GB" dirty="0"/>
              <a:t>For longer conversations, we are happy to chat with you after school. </a:t>
            </a:r>
          </a:p>
          <a:p>
            <a:r>
              <a:rPr lang="en-GB" dirty="0"/>
              <a:t>We will pass on messages via the class rep.  </a:t>
            </a:r>
          </a:p>
          <a:p>
            <a:r>
              <a:rPr lang="en-GB" dirty="0"/>
              <a:t>Any health care plans/medicine needs to go via the office please.</a:t>
            </a:r>
          </a:p>
          <a:p>
            <a:r>
              <a:rPr lang="en-GB" dirty="0"/>
              <a:t>Daily medicines to also go via the office with a signed permission form.</a:t>
            </a:r>
          </a:p>
          <a:p>
            <a:r>
              <a:rPr lang="en-GB" dirty="0"/>
              <a:t>Please update teachers on any medication that you may have administered that morning so that we can update our records accordingly.</a:t>
            </a:r>
          </a:p>
          <a:p>
            <a:r>
              <a:rPr lang="en-GB" dirty="0"/>
              <a:t>Change of pick up arrangements – please email the office or let the class teacher know that morning.</a:t>
            </a:r>
          </a:p>
          <a:p>
            <a:r>
              <a:rPr lang="en-GB" dirty="0"/>
              <a:t>Birthdays - No sweet treats please. Children’s birthdays will be celebrated within the classroom with a song and each child will be given a Class Birthday Card.</a:t>
            </a:r>
          </a:p>
          <a:p>
            <a:endParaRPr lang="en-GB" dirty="0"/>
          </a:p>
        </p:txBody>
      </p:sp>
      <p:pic>
        <p:nvPicPr>
          <p:cNvPr id="4" name="Picture 2" descr="Image result for juniper hill high wycombe">
            <a:extLst>
              <a:ext uri="{FF2B5EF4-FFF2-40B4-BE49-F238E27FC236}">
                <a16:creationId xmlns:a16="http://schemas.microsoft.com/office/drawing/2014/main" id="{AB0F36D6-61CF-4E7C-E6C2-35A210D5FF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7378" y="103867"/>
            <a:ext cx="1427308" cy="259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646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48B55-9E65-4A25-9D7B-21EF6DA4555E}"/>
              </a:ext>
            </a:extLst>
          </p:cNvPr>
          <p:cNvSpPr>
            <a:spLocks noGrp="1"/>
          </p:cNvSpPr>
          <p:nvPr>
            <p:ph type="title"/>
          </p:nvPr>
        </p:nvSpPr>
        <p:spPr>
          <a:xfrm>
            <a:off x="677334" y="609600"/>
            <a:ext cx="8596668" cy="940067"/>
          </a:xfrm>
        </p:spPr>
        <p:txBody>
          <a:bodyPr/>
          <a:lstStyle/>
          <a:p>
            <a:pPr algn="ctr"/>
            <a:r>
              <a:rPr lang="en-GB" dirty="0"/>
              <a:t>Questions</a:t>
            </a:r>
          </a:p>
        </p:txBody>
      </p:sp>
      <p:sp>
        <p:nvSpPr>
          <p:cNvPr id="3" name="Content Placeholder 2">
            <a:extLst>
              <a:ext uri="{FF2B5EF4-FFF2-40B4-BE49-F238E27FC236}">
                <a16:creationId xmlns:a16="http://schemas.microsoft.com/office/drawing/2014/main" id="{753C13D3-6AD3-4E17-ABA6-CCE33597A6E8}"/>
              </a:ext>
            </a:extLst>
          </p:cNvPr>
          <p:cNvSpPr>
            <a:spLocks noGrp="1"/>
          </p:cNvSpPr>
          <p:nvPr>
            <p:ph idx="1"/>
          </p:nvPr>
        </p:nvSpPr>
        <p:spPr>
          <a:xfrm>
            <a:off x="677334" y="2028026"/>
            <a:ext cx="6449407" cy="4013337"/>
          </a:xfrm>
        </p:spPr>
        <p:txBody>
          <a:bodyPr>
            <a:normAutofit/>
          </a:bodyPr>
          <a:lstStyle/>
          <a:p>
            <a:r>
              <a:rPr lang="en-GB" sz="2800" dirty="0"/>
              <a:t>Time for questions  </a:t>
            </a:r>
          </a:p>
        </p:txBody>
      </p:sp>
      <p:pic>
        <p:nvPicPr>
          <p:cNvPr id="5" name="Picture 4">
            <a:extLst>
              <a:ext uri="{FF2B5EF4-FFF2-40B4-BE49-F238E27FC236}">
                <a16:creationId xmlns:a16="http://schemas.microsoft.com/office/drawing/2014/main" id="{1FAACB79-1A18-88FC-D7EB-AB5A14A0A740}"/>
              </a:ext>
            </a:extLst>
          </p:cNvPr>
          <p:cNvPicPr>
            <a:picLocks noChangeAspect="1"/>
          </p:cNvPicPr>
          <p:nvPr/>
        </p:nvPicPr>
        <p:blipFill>
          <a:blip r:embed="rId2"/>
          <a:stretch>
            <a:fillRect/>
          </a:stretch>
        </p:blipFill>
        <p:spPr>
          <a:xfrm>
            <a:off x="4975668" y="1767381"/>
            <a:ext cx="3838575" cy="2609850"/>
          </a:xfrm>
          <a:prstGeom prst="rect">
            <a:avLst/>
          </a:prstGeom>
        </p:spPr>
      </p:pic>
    </p:spTree>
    <p:extLst>
      <p:ext uri="{BB962C8B-B14F-4D97-AF65-F5344CB8AC3E}">
        <p14:creationId xmlns:p14="http://schemas.microsoft.com/office/powerpoint/2010/main" val="3142893018"/>
      </p:ext>
    </p:extLst>
  </p:cSld>
  <p:clrMapOvr>
    <a:masterClrMapping/>
  </p:clrMapOvr>
</p:sld>
</file>

<file path=ppt/theme/theme1.xml><?xml version="1.0" encoding="utf-8"?>
<a:theme xmlns:a="http://schemas.openxmlformats.org/drawingml/2006/main" name="VeniceBeachVTI">
  <a:themeElements>
    <a:clrScheme name="VeniceBeachVTI">
      <a:dk1>
        <a:sysClr val="windowText" lastClr="000000"/>
      </a:dk1>
      <a:lt1>
        <a:sysClr val="window" lastClr="FFFFFF"/>
      </a:lt1>
      <a:dk2>
        <a:srgbClr val="2B3E3D"/>
      </a:dk2>
      <a:lt2>
        <a:srgbClr val="FEF3EB"/>
      </a:lt2>
      <a:accent1>
        <a:srgbClr val="FE8542"/>
      </a:accent1>
      <a:accent2>
        <a:srgbClr val="EC6D60"/>
      </a:accent2>
      <a:accent3>
        <a:srgbClr val="CDA32B"/>
      </a:accent3>
      <a:accent4>
        <a:srgbClr val="EE66A7"/>
      </a:accent4>
      <a:accent5>
        <a:srgbClr val="EA5F48"/>
      </a:accent5>
      <a:accent6>
        <a:srgbClr val="C8466B"/>
      </a:accent6>
      <a:hlink>
        <a:srgbClr val="E46153"/>
      </a:hlink>
      <a:folHlink>
        <a:srgbClr val="CF63B0"/>
      </a:folHlink>
    </a:clrScheme>
    <a:fontScheme name="VeniceBeachVTI">
      <a:majorFont>
        <a:latin typeface="Avenir Next LT Pro Light"/>
        <a:ea typeface=""/>
        <a:cs typeface=""/>
      </a:majorFont>
      <a:minorFont>
        <a:latin typeface="Avenir Next LT Pro"/>
        <a:ea typeface=""/>
        <a:cs typeface=""/>
      </a:minorFont>
    </a:fontScheme>
    <a:fmtScheme name="VeniceBeac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54706E44-6516-4822-8F8F-6BA182D64AC9}" vid="{F71BAAD1-41E5-4D56-97E1-12A04B86E57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2eb27f6-bd29-401f-b164-56b12dfc5c92">
      <Terms xmlns="http://schemas.microsoft.com/office/infopath/2007/PartnerControls"/>
    </lcf76f155ced4ddcb4097134ff3c332f>
    <TaxCatchAll xmlns="97b6da1b-530e-43ac-a1ba-97c3e1fb7ad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42C0CE76E784843B4F22852E76B8C85" ma:contentTypeVersion="16" ma:contentTypeDescription="Create a new document." ma:contentTypeScope="" ma:versionID="e7fd3560a202542a45ac6365b3f81de5">
  <xsd:schema xmlns:xsd="http://www.w3.org/2001/XMLSchema" xmlns:xs="http://www.w3.org/2001/XMLSchema" xmlns:p="http://schemas.microsoft.com/office/2006/metadata/properties" xmlns:ns2="f2eb27f6-bd29-401f-b164-56b12dfc5c92" xmlns:ns3="97b6da1b-530e-43ac-a1ba-97c3e1fb7ad0" targetNamespace="http://schemas.microsoft.com/office/2006/metadata/properties" ma:root="true" ma:fieldsID="d79e2e2da49172ac16ed0e3d544ad4ab" ns2:_="" ns3:_="">
    <xsd:import namespace="f2eb27f6-bd29-401f-b164-56b12dfc5c92"/>
    <xsd:import namespace="97b6da1b-530e-43ac-a1ba-97c3e1fb7ad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eb27f6-bd29-401f-b164-56b12dfc5c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e5ce9198-0c5f-4ffa-813a-1c412d3df055"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b6da1b-530e-43ac-a1ba-97c3e1fb7ad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2380a779-4ba6-42ec-a7c7-151abe266fb5}" ma:internalName="TaxCatchAll" ma:showField="CatchAllData" ma:web="97b6da1b-530e-43ac-a1ba-97c3e1fb7ad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B87A44-144D-435A-B5DD-F06F06793CB7}">
  <ds:schemaRefs>
    <ds:schemaRef ds:uri="http://schemas.microsoft.com/sharepoint/v3/contenttype/forms"/>
  </ds:schemaRefs>
</ds:datastoreItem>
</file>

<file path=customXml/itemProps2.xml><?xml version="1.0" encoding="utf-8"?>
<ds:datastoreItem xmlns:ds="http://schemas.openxmlformats.org/officeDocument/2006/customXml" ds:itemID="{3EC88E57-F4BF-40FB-84E3-23ACE34DDC1B}">
  <ds:schemaRefs>
    <ds:schemaRef ds:uri="http://purl.org/dc/terms/"/>
    <ds:schemaRef ds:uri="http://purl.org/dc/elements/1.1/"/>
    <ds:schemaRef ds:uri="http://schemas.microsoft.com/office/2006/documentManagement/types"/>
    <ds:schemaRef ds:uri="http://www.w3.org/XML/1998/namespace"/>
    <ds:schemaRef ds:uri="http://purl.org/dc/dcmitype/"/>
    <ds:schemaRef ds:uri="97b6da1b-530e-43ac-a1ba-97c3e1fb7ad0"/>
    <ds:schemaRef ds:uri="f2eb27f6-bd29-401f-b164-56b12dfc5c92"/>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DAB77EA8-7FA5-47F2-B69E-4E781B1256AE}">
  <ds:schemaRefs>
    <ds:schemaRef ds:uri="97b6da1b-530e-43ac-a1ba-97c3e1fb7ad0"/>
    <ds:schemaRef ds:uri="f2eb27f6-bd29-401f-b164-56b12dfc5c9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47</TotalTime>
  <Words>807</Words>
  <Application>Microsoft Office PowerPoint</Application>
  <PresentationFormat>Widescreen</PresentationFormat>
  <Paragraphs>82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VeniceBeachVTI</vt:lpstr>
      <vt:lpstr>Year 1  Meet the Teacher </vt:lpstr>
      <vt:lpstr>Working together</vt:lpstr>
      <vt:lpstr>Meet the Team:</vt:lpstr>
      <vt:lpstr>Reading tip ideas</vt:lpstr>
      <vt:lpstr>PowerPoint Presentation</vt:lpstr>
      <vt:lpstr>Curriculum Coverage</vt:lpstr>
      <vt:lpstr>Reading and homework</vt:lpstr>
      <vt:lpstr>Assessment</vt:lpstr>
      <vt:lpstr>Trips</vt:lpstr>
      <vt:lpstr>Communication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X  Meet the Teacher</dc:title>
  <dc:creator>Mrs Duhan</dc:creator>
  <cp:lastModifiedBy>Denise Brettenny</cp:lastModifiedBy>
  <cp:revision>220</cp:revision>
  <dcterms:created xsi:type="dcterms:W3CDTF">2026-08-09T18:48:10Z</dcterms:created>
  <dcterms:modified xsi:type="dcterms:W3CDTF">2026-10-01T13:15:14Z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0x010100942C0CE76E784843B4F22852E76B8C85</vt:lpwstr>
  </property>
  <property fmtid="{D5CDD505-2E9C-101B-9397-08002B2CF9AE}" pid="3" name="MediaServiceImageTags">
    <vt:lpwstr/>
  </property>
</Properties>
</file>