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4168DB-AAFC-5C98-BD8A-FF1F1039A2A2}" v="2" dt="2025-09-16T06:02:07.313"/>
    <p1510:client id="{F0A16838-AEBC-476F-5A50-CDF950ECBF60}" v="1745" dt="2025-09-17T07:37:01.475"/>
    <p1510:client id="{FCB5CBD4-42A0-04E9-31AD-5D33E3A97EFD}" v="167" dt="2025-09-17T07:59:38.6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84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ganonline.com/featured_article/five_uk_schools_share_their_success_with_kagan.php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1C4FDBE2-32F7-4AC4-A40C-C51C65B1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1" name="Arc 50">
            <a:extLst>
              <a:ext uri="{FF2B5EF4-FFF2-40B4-BE49-F238E27FC236}">
                <a16:creationId xmlns:a16="http://schemas.microsoft.com/office/drawing/2014/main" id="{E2B33195-5BCA-4BB7-A82D-67395226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GB" sz="5100">
                <a:solidFill>
                  <a:srgbClr val="FFFFFF"/>
                </a:solidFill>
              </a:rPr>
              <a:t>Meet the Teacher Evening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2200">
                <a:solidFill>
                  <a:srgbClr val="FFFFFF"/>
                </a:solidFill>
              </a:rPr>
              <a:t>Wednesday 17th September 2025</a:t>
            </a:r>
          </a:p>
          <a:p>
            <a:pPr algn="l"/>
            <a:r>
              <a:rPr lang="en-GB" sz="2200">
                <a:solidFill>
                  <a:srgbClr val="FFFFFF"/>
                </a:solidFill>
              </a:rPr>
              <a:t>6pm - 6.40pm - In the Hall</a:t>
            </a:r>
          </a:p>
          <a:p>
            <a:pPr algn="l"/>
            <a:r>
              <a:rPr lang="en-GB" sz="2200">
                <a:solidFill>
                  <a:srgbClr val="FFFFFF"/>
                </a:solidFill>
              </a:rPr>
              <a:t>6.45pm - 7.10pm - session 1</a:t>
            </a:r>
          </a:p>
          <a:p>
            <a:pPr algn="l"/>
            <a:r>
              <a:rPr lang="en-GB" sz="2200">
                <a:solidFill>
                  <a:srgbClr val="FFFFFF"/>
                </a:solidFill>
              </a:rPr>
              <a:t>7.15pm - 7.45pm - session 2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F8AD9F3-9AF6-494F-83A3-2F6775639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Freeform: Shape 28">
            <a:extLst>
              <a:ext uri="{FF2B5EF4-FFF2-40B4-BE49-F238E27FC236}">
                <a16:creationId xmlns:a16="http://schemas.microsoft.com/office/drawing/2014/main" id="{11156773-3FB3-46D9-9F87-8212874048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4" name="Freeform: Shape 30">
            <a:extLst>
              <a:ext uri="{FF2B5EF4-FFF2-40B4-BE49-F238E27FC236}">
                <a16:creationId xmlns:a16="http://schemas.microsoft.com/office/drawing/2014/main" id="{E8EA24D0-C854-4AA8-B8FD-D252660D8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bird on top of a brick wall&#10;&#10;AI-generated content may be incorrect.">
            <a:extLst>
              <a:ext uri="{FF2B5EF4-FFF2-40B4-BE49-F238E27FC236}">
                <a16:creationId xmlns:a16="http://schemas.microsoft.com/office/drawing/2014/main" id="{95CEFA86-0412-9173-DA65-D442DD72EA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186" y="270180"/>
            <a:ext cx="1537566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46D987-AA20-7875-9E62-5FF3D76A85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1987" y="3884066"/>
            <a:ext cx="2639825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B7169B8-2507-43F4-A148-FA791CD9C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16C46E-9D20-E94D-09E3-EAABB3B1E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19967"/>
            <a:ext cx="5257801" cy="2413971"/>
          </a:xfrm>
        </p:spPr>
        <p:txBody>
          <a:bodyPr anchor="b">
            <a:normAutofit/>
          </a:bodyPr>
          <a:lstStyle/>
          <a:p>
            <a:br>
              <a:rPr lang="en-GB" sz="5600"/>
            </a:br>
            <a:r>
              <a:rPr lang="en-GB" sz="5600"/>
              <a:t>2024 – 2025</a:t>
            </a:r>
            <a:br>
              <a:rPr lang="en-GB" sz="5600"/>
            </a:br>
            <a:r>
              <a:rPr lang="en-GB" sz="5600"/>
              <a:t>Achievements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906628"/>
            <a:ext cx="0" cy="5942494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white sign with black text&#10;&#10;AI-generated content may be incorrect.">
            <a:extLst>
              <a:ext uri="{FF2B5EF4-FFF2-40B4-BE49-F238E27FC236}">
                <a16:creationId xmlns:a16="http://schemas.microsoft.com/office/drawing/2014/main" id="{6446E07D-B90A-44B3-C07B-21B477DE9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397" y="861824"/>
            <a:ext cx="4691846" cy="133463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15575A9B-DBF3-42FB-B0CA-CF2CC74D4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1620" y="635895"/>
            <a:ext cx="492251" cy="851541"/>
            <a:chOff x="5661620" y="635895"/>
            <a:chExt cx="492251" cy="851541"/>
          </a:xfrm>
        </p:grpSpPr>
        <p:sp>
          <p:nvSpPr>
            <p:cNvPr id="21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61620" y="635895"/>
              <a:ext cx="139039" cy="139039"/>
            </a:xfrm>
            <a:custGeom>
              <a:avLst/>
              <a:gdLst>
                <a:gd name="connsiteX0" fmla="*/ 129602 w 139039"/>
                <a:gd name="connsiteY0" fmla="*/ 60082 h 139039"/>
                <a:gd name="connsiteX1" fmla="*/ 78957 w 139039"/>
                <a:gd name="connsiteY1" fmla="*/ 60082 h 139039"/>
                <a:gd name="connsiteX2" fmla="*/ 78957 w 139039"/>
                <a:gd name="connsiteY2" fmla="*/ 9437 h 139039"/>
                <a:gd name="connsiteX3" fmla="*/ 69520 w 139039"/>
                <a:gd name="connsiteY3" fmla="*/ 0 h 139039"/>
                <a:gd name="connsiteX4" fmla="*/ 60082 w 139039"/>
                <a:gd name="connsiteY4" fmla="*/ 9437 h 139039"/>
                <a:gd name="connsiteX5" fmla="*/ 60082 w 139039"/>
                <a:gd name="connsiteY5" fmla="*/ 60082 h 139039"/>
                <a:gd name="connsiteX6" fmla="*/ 9437 w 139039"/>
                <a:gd name="connsiteY6" fmla="*/ 60082 h 139039"/>
                <a:gd name="connsiteX7" fmla="*/ 0 w 139039"/>
                <a:gd name="connsiteY7" fmla="*/ 69520 h 139039"/>
                <a:gd name="connsiteX8" fmla="*/ 9437 w 139039"/>
                <a:gd name="connsiteY8" fmla="*/ 78957 h 139039"/>
                <a:gd name="connsiteX9" fmla="*/ 60082 w 139039"/>
                <a:gd name="connsiteY9" fmla="*/ 78957 h 139039"/>
                <a:gd name="connsiteX10" fmla="*/ 60082 w 139039"/>
                <a:gd name="connsiteY10" fmla="*/ 129602 h 139039"/>
                <a:gd name="connsiteX11" fmla="*/ 69520 w 139039"/>
                <a:gd name="connsiteY11" fmla="*/ 139039 h 139039"/>
                <a:gd name="connsiteX12" fmla="*/ 78957 w 139039"/>
                <a:gd name="connsiteY12" fmla="*/ 129602 h 139039"/>
                <a:gd name="connsiteX13" fmla="*/ 78957 w 139039"/>
                <a:gd name="connsiteY13" fmla="*/ 78957 h 139039"/>
                <a:gd name="connsiteX14" fmla="*/ 129602 w 139039"/>
                <a:gd name="connsiteY14" fmla="*/ 78957 h 139039"/>
                <a:gd name="connsiteX15" fmla="*/ 139039 w 139039"/>
                <a:gd name="connsiteY15" fmla="*/ 69520 h 139039"/>
                <a:gd name="connsiteX16" fmla="*/ 129602 w 139039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9" h="139039">
                  <a:moveTo>
                    <a:pt x="129602" y="60082"/>
                  </a:moveTo>
                  <a:lnTo>
                    <a:pt x="78957" y="60082"/>
                  </a:lnTo>
                  <a:lnTo>
                    <a:pt x="78957" y="9437"/>
                  </a:lnTo>
                  <a:cubicBezTo>
                    <a:pt x="78957" y="4225"/>
                    <a:pt x="74731" y="0"/>
                    <a:pt x="69520" y="0"/>
                  </a:cubicBezTo>
                  <a:cubicBezTo>
                    <a:pt x="64308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8" y="139039"/>
                    <a:pt x="69520" y="139039"/>
                  </a:cubicBezTo>
                  <a:cubicBezTo>
                    <a:pt x="74731" y="139039"/>
                    <a:pt x="78957" y="134814"/>
                    <a:pt x="78957" y="129602"/>
                  </a:cubicBezTo>
                  <a:lnTo>
                    <a:pt x="78957" y="78957"/>
                  </a:lnTo>
                  <a:lnTo>
                    <a:pt x="129602" y="78957"/>
                  </a:lnTo>
                  <a:cubicBezTo>
                    <a:pt x="134814" y="78957"/>
                    <a:pt x="139039" y="74731"/>
                    <a:pt x="139039" y="69520"/>
                  </a:cubicBezTo>
                  <a:cubicBezTo>
                    <a:pt x="139039" y="64308"/>
                    <a:pt x="134814" y="60082"/>
                    <a:pt x="129602" y="60082"/>
                  </a:cubicBezTo>
                  <a:close/>
                </a:path>
              </a:pathLst>
            </a:custGeom>
            <a:solidFill>
              <a:schemeClr val="accent2"/>
            </a:solidFill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2733" y="769510"/>
              <a:ext cx="91138" cy="91138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2"/>
            </a:solidFill>
            <a:ln w="4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41870" y="1359722"/>
              <a:ext cx="127714" cy="127714"/>
            </a:xfrm>
            <a:custGeom>
              <a:avLst/>
              <a:gdLst>
                <a:gd name="connsiteX0" fmla="*/ 63857 w 127714"/>
                <a:gd name="connsiteY0" fmla="*/ 18874 h 127714"/>
                <a:gd name="connsiteX1" fmla="*/ 108840 w 127714"/>
                <a:gd name="connsiteY1" fmla="*/ 63857 h 127714"/>
                <a:gd name="connsiteX2" fmla="*/ 63857 w 127714"/>
                <a:gd name="connsiteY2" fmla="*/ 108840 h 127714"/>
                <a:gd name="connsiteX3" fmla="*/ 18874 w 127714"/>
                <a:gd name="connsiteY3" fmla="*/ 63857 h 127714"/>
                <a:gd name="connsiteX4" fmla="*/ 63857 w 127714"/>
                <a:gd name="connsiteY4" fmla="*/ 18874 h 127714"/>
                <a:gd name="connsiteX5" fmla="*/ 63857 w 127714"/>
                <a:gd name="connsiteY5" fmla="*/ 0 h 127714"/>
                <a:gd name="connsiteX6" fmla="*/ 0 w 127714"/>
                <a:gd name="connsiteY6" fmla="*/ 63857 h 127714"/>
                <a:gd name="connsiteX7" fmla="*/ 63857 w 127714"/>
                <a:gd name="connsiteY7" fmla="*/ 127714 h 127714"/>
                <a:gd name="connsiteX8" fmla="*/ 127714 w 127714"/>
                <a:gd name="connsiteY8" fmla="*/ 63857 h 127714"/>
                <a:gd name="connsiteX9" fmla="*/ 63857 w 127714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4" h="127714">
                  <a:moveTo>
                    <a:pt x="63857" y="18874"/>
                  </a:moveTo>
                  <a:cubicBezTo>
                    <a:pt x="88700" y="18874"/>
                    <a:pt x="108840" y="39014"/>
                    <a:pt x="108840" y="63857"/>
                  </a:cubicBezTo>
                  <a:cubicBezTo>
                    <a:pt x="108840" y="88700"/>
                    <a:pt x="88700" y="108840"/>
                    <a:pt x="63857" y="108840"/>
                  </a:cubicBezTo>
                  <a:cubicBezTo>
                    <a:pt x="39014" y="108840"/>
                    <a:pt x="18874" y="88700"/>
                    <a:pt x="18874" y="63857"/>
                  </a:cubicBezTo>
                  <a:cubicBezTo>
                    <a:pt x="18898" y="39024"/>
                    <a:pt x="39024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4" y="99124"/>
                    <a:pt x="127714" y="63857"/>
                  </a:cubicBezTo>
                  <a:cubicBezTo>
                    <a:pt x="127714" y="28590"/>
                    <a:pt x="99124" y="0"/>
                    <a:pt x="63857" y="0"/>
                  </a:cubicBezTo>
                  <a:close/>
                </a:path>
              </a:pathLst>
            </a:custGeom>
            <a:solidFill>
              <a:schemeClr val="accent2"/>
            </a:solidFill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A5AD8B8-B26F-0B4C-56CF-432710F74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9042" y="698643"/>
            <a:ext cx="4124758" cy="5301467"/>
          </a:xfrm>
        </p:spPr>
        <p:txBody>
          <a:bodyPr vert="horz" lIns="91440" tIns="45720" rIns="91440" bIns="45720" rtlCol="0" anchor="b">
            <a:noAutofit/>
          </a:bodyPr>
          <a:lstStyle/>
          <a:p>
            <a:pPr marL="0" indent="0">
              <a:buNone/>
            </a:pPr>
            <a:endParaRPr lang="en-GB" sz="2400" b="1">
              <a:solidFill>
                <a:schemeClr val="tx1">
                  <a:alpha val="80000"/>
                </a:schemeClr>
              </a:solidFill>
            </a:endParaRPr>
          </a:p>
          <a:p>
            <a:pPr marL="342900" indent="-342900"/>
            <a:r>
              <a:rPr lang="en-GB" sz="2400">
                <a:solidFill>
                  <a:schemeClr val="tx1">
                    <a:alpha val="80000"/>
                  </a:schemeClr>
                </a:solidFill>
              </a:rPr>
              <a:t>New approach to Guided Reading and Spelling</a:t>
            </a:r>
          </a:p>
          <a:p>
            <a:pPr marL="342900" indent="-342900"/>
            <a:r>
              <a:rPr lang="en-GB" sz="2400">
                <a:solidFill>
                  <a:schemeClr val="tx1">
                    <a:alpha val="80000"/>
                  </a:schemeClr>
                </a:solidFill>
              </a:rPr>
              <a:t>Policies and curriculum documents were updated</a:t>
            </a:r>
          </a:p>
          <a:p>
            <a:pPr marL="342900" indent="-342900"/>
            <a:r>
              <a:rPr lang="en-GB" sz="2400">
                <a:solidFill>
                  <a:schemeClr val="tx1">
                    <a:alpha val="80000"/>
                  </a:schemeClr>
                </a:solidFill>
              </a:rPr>
              <a:t>Subject leaders observed lessons</a:t>
            </a:r>
          </a:p>
          <a:p>
            <a:pPr marL="342900" indent="-342900"/>
            <a:r>
              <a:rPr lang="en-GB" sz="2400">
                <a:solidFill>
                  <a:schemeClr val="tx1">
                    <a:alpha val="80000"/>
                  </a:schemeClr>
                </a:solidFill>
              </a:rPr>
              <a:t>RE curriculum was rewritten </a:t>
            </a:r>
          </a:p>
          <a:p>
            <a:pPr marL="342900" indent="-342900"/>
            <a:r>
              <a:rPr lang="en-GB" sz="2400">
                <a:solidFill>
                  <a:schemeClr val="tx1">
                    <a:alpha val="80000"/>
                  </a:schemeClr>
                </a:solidFill>
              </a:rPr>
              <a:t>Book scrutiny staff meetings 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927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B7169B8-2507-43F4-A148-FA791CD9C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9FF06-99A6-319F-CC4C-E01BA686E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19967"/>
            <a:ext cx="5257801" cy="241397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2024 – 2025 Achievements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906628"/>
            <a:ext cx="0" cy="5942494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A white sign with black text&#10;&#10;AI-generated content may be incorrect.">
            <a:extLst>
              <a:ext uri="{FF2B5EF4-FFF2-40B4-BE49-F238E27FC236}">
                <a16:creationId xmlns:a16="http://schemas.microsoft.com/office/drawing/2014/main" id="{E6ED889A-7B7E-E4E8-DDDF-1705114D9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9397" y="861824"/>
            <a:ext cx="4691846" cy="1559348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75A9B-DBF3-42FB-B0CA-CF2CC74D4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1620" y="635895"/>
            <a:ext cx="492251" cy="851541"/>
            <a:chOff x="5661620" y="635895"/>
            <a:chExt cx="492251" cy="851541"/>
          </a:xfrm>
        </p:grpSpPr>
        <p:sp>
          <p:nvSpPr>
            <p:cNvPr id="22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61620" y="635895"/>
              <a:ext cx="139039" cy="139039"/>
            </a:xfrm>
            <a:custGeom>
              <a:avLst/>
              <a:gdLst>
                <a:gd name="connsiteX0" fmla="*/ 129602 w 139039"/>
                <a:gd name="connsiteY0" fmla="*/ 60082 h 139039"/>
                <a:gd name="connsiteX1" fmla="*/ 78957 w 139039"/>
                <a:gd name="connsiteY1" fmla="*/ 60082 h 139039"/>
                <a:gd name="connsiteX2" fmla="*/ 78957 w 139039"/>
                <a:gd name="connsiteY2" fmla="*/ 9437 h 139039"/>
                <a:gd name="connsiteX3" fmla="*/ 69520 w 139039"/>
                <a:gd name="connsiteY3" fmla="*/ 0 h 139039"/>
                <a:gd name="connsiteX4" fmla="*/ 60082 w 139039"/>
                <a:gd name="connsiteY4" fmla="*/ 9437 h 139039"/>
                <a:gd name="connsiteX5" fmla="*/ 60082 w 139039"/>
                <a:gd name="connsiteY5" fmla="*/ 60082 h 139039"/>
                <a:gd name="connsiteX6" fmla="*/ 9437 w 139039"/>
                <a:gd name="connsiteY6" fmla="*/ 60082 h 139039"/>
                <a:gd name="connsiteX7" fmla="*/ 0 w 139039"/>
                <a:gd name="connsiteY7" fmla="*/ 69520 h 139039"/>
                <a:gd name="connsiteX8" fmla="*/ 9437 w 139039"/>
                <a:gd name="connsiteY8" fmla="*/ 78957 h 139039"/>
                <a:gd name="connsiteX9" fmla="*/ 60082 w 139039"/>
                <a:gd name="connsiteY9" fmla="*/ 78957 h 139039"/>
                <a:gd name="connsiteX10" fmla="*/ 60082 w 139039"/>
                <a:gd name="connsiteY10" fmla="*/ 129602 h 139039"/>
                <a:gd name="connsiteX11" fmla="*/ 69520 w 139039"/>
                <a:gd name="connsiteY11" fmla="*/ 139039 h 139039"/>
                <a:gd name="connsiteX12" fmla="*/ 78957 w 139039"/>
                <a:gd name="connsiteY12" fmla="*/ 129602 h 139039"/>
                <a:gd name="connsiteX13" fmla="*/ 78957 w 139039"/>
                <a:gd name="connsiteY13" fmla="*/ 78957 h 139039"/>
                <a:gd name="connsiteX14" fmla="*/ 129602 w 139039"/>
                <a:gd name="connsiteY14" fmla="*/ 78957 h 139039"/>
                <a:gd name="connsiteX15" fmla="*/ 139039 w 139039"/>
                <a:gd name="connsiteY15" fmla="*/ 69520 h 139039"/>
                <a:gd name="connsiteX16" fmla="*/ 129602 w 139039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9" h="139039">
                  <a:moveTo>
                    <a:pt x="129602" y="60082"/>
                  </a:moveTo>
                  <a:lnTo>
                    <a:pt x="78957" y="60082"/>
                  </a:lnTo>
                  <a:lnTo>
                    <a:pt x="78957" y="9437"/>
                  </a:lnTo>
                  <a:cubicBezTo>
                    <a:pt x="78957" y="4225"/>
                    <a:pt x="74731" y="0"/>
                    <a:pt x="69520" y="0"/>
                  </a:cubicBezTo>
                  <a:cubicBezTo>
                    <a:pt x="64308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8" y="139039"/>
                    <a:pt x="69520" y="139039"/>
                  </a:cubicBezTo>
                  <a:cubicBezTo>
                    <a:pt x="74731" y="139039"/>
                    <a:pt x="78957" y="134814"/>
                    <a:pt x="78957" y="129602"/>
                  </a:cubicBezTo>
                  <a:lnTo>
                    <a:pt x="78957" y="78957"/>
                  </a:lnTo>
                  <a:lnTo>
                    <a:pt x="129602" y="78957"/>
                  </a:lnTo>
                  <a:cubicBezTo>
                    <a:pt x="134814" y="78957"/>
                    <a:pt x="139039" y="74731"/>
                    <a:pt x="139039" y="69520"/>
                  </a:cubicBezTo>
                  <a:cubicBezTo>
                    <a:pt x="139039" y="64308"/>
                    <a:pt x="134814" y="60082"/>
                    <a:pt x="129602" y="60082"/>
                  </a:cubicBezTo>
                  <a:close/>
                </a:path>
              </a:pathLst>
            </a:custGeom>
            <a:solidFill>
              <a:schemeClr val="accent2"/>
            </a:solidFill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2733" y="769510"/>
              <a:ext cx="91138" cy="91138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2"/>
            </a:solidFill>
            <a:ln w="4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41870" y="1359722"/>
              <a:ext cx="127714" cy="127714"/>
            </a:xfrm>
            <a:custGeom>
              <a:avLst/>
              <a:gdLst>
                <a:gd name="connsiteX0" fmla="*/ 63857 w 127714"/>
                <a:gd name="connsiteY0" fmla="*/ 18874 h 127714"/>
                <a:gd name="connsiteX1" fmla="*/ 108840 w 127714"/>
                <a:gd name="connsiteY1" fmla="*/ 63857 h 127714"/>
                <a:gd name="connsiteX2" fmla="*/ 63857 w 127714"/>
                <a:gd name="connsiteY2" fmla="*/ 108840 h 127714"/>
                <a:gd name="connsiteX3" fmla="*/ 18874 w 127714"/>
                <a:gd name="connsiteY3" fmla="*/ 63857 h 127714"/>
                <a:gd name="connsiteX4" fmla="*/ 63857 w 127714"/>
                <a:gd name="connsiteY4" fmla="*/ 18874 h 127714"/>
                <a:gd name="connsiteX5" fmla="*/ 63857 w 127714"/>
                <a:gd name="connsiteY5" fmla="*/ 0 h 127714"/>
                <a:gd name="connsiteX6" fmla="*/ 0 w 127714"/>
                <a:gd name="connsiteY6" fmla="*/ 63857 h 127714"/>
                <a:gd name="connsiteX7" fmla="*/ 63857 w 127714"/>
                <a:gd name="connsiteY7" fmla="*/ 127714 h 127714"/>
                <a:gd name="connsiteX8" fmla="*/ 127714 w 127714"/>
                <a:gd name="connsiteY8" fmla="*/ 63857 h 127714"/>
                <a:gd name="connsiteX9" fmla="*/ 63857 w 127714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4" h="127714">
                  <a:moveTo>
                    <a:pt x="63857" y="18874"/>
                  </a:moveTo>
                  <a:cubicBezTo>
                    <a:pt x="88700" y="18874"/>
                    <a:pt x="108840" y="39014"/>
                    <a:pt x="108840" y="63857"/>
                  </a:cubicBezTo>
                  <a:cubicBezTo>
                    <a:pt x="108840" y="88700"/>
                    <a:pt x="88700" y="108840"/>
                    <a:pt x="63857" y="108840"/>
                  </a:cubicBezTo>
                  <a:cubicBezTo>
                    <a:pt x="39014" y="108840"/>
                    <a:pt x="18874" y="88700"/>
                    <a:pt x="18874" y="63857"/>
                  </a:cubicBezTo>
                  <a:cubicBezTo>
                    <a:pt x="18898" y="39024"/>
                    <a:pt x="39024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4" y="99124"/>
                    <a:pt x="127714" y="63857"/>
                  </a:cubicBezTo>
                  <a:cubicBezTo>
                    <a:pt x="127714" y="28590"/>
                    <a:pt x="99124" y="0"/>
                    <a:pt x="63857" y="0"/>
                  </a:cubicBezTo>
                  <a:close/>
                </a:path>
              </a:pathLst>
            </a:custGeom>
            <a:solidFill>
              <a:schemeClr val="accent2"/>
            </a:solidFill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B1010CD-5559-9A65-CF2F-BFAA2DA70BEC}"/>
              </a:ext>
            </a:extLst>
          </p:cNvPr>
          <p:cNvSpPr txBox="1"/>
          <p:nvPr/>
        </p:nvSpPr>
        <p:spPr>
          <a:xfrm>
            <a:off x="6400200" y="631801"/>
            <a:ext cx="4953600" cy="60500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1143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>
              <a:solidFill>
                <a:srgbClr val="000000">
                  <a:alpha val="80000"/>
                </a:srgbClr>
              </a:solidFill>
            </a:endParaRP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>
                <a:solidFill>
                  <a:schemeClr val="tx1">
                    <a:alpha val="80000"/>
                  </a:schemeClr>
                </a:solidFill>
              </a:rPr>
              <a:t>We achieved an Area of Excellence for Inclusion in our January 2025 Challenge Partners QAR.</a:t>
            </a:r>
            <a:endParaRPr lang="en-US" sz="2400">
              <a:solidFill>
                <a:srgbClr val="000000">
                  <a:alpha val="80000"/>
                </a:srgbClr>
              </a:solidFill>
            </a:endParaRP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>
                <a:solidFill>
                  <a:schemeClr val="tx1">
                    <a:alpha val="80000"/>
                  </a:schemeClr>
                </a:solidFill>
              </a:rPr>
              <a:t>We continue to provide an exciting range of opportunities including sporting events, Energize, Reading at WHS, Forest School, Butterfly Curriculum etc.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>
                <a:solidFill>
                  <a:schemeClr val="tx1">
                    <a:alpha val="80000"/>
                  </a:schemeClr>
                </a:solidFill>
              </a:rPr>
              <a:t>Key staff have received training on trauma and attachment. </a:t>
            </a:r>
            <a:endParaRPr lang="en-US" sz="2400">
              <a:solidFill>
                <a:srgbClr val="000000">
                  <a:alpha val="80000"/>
                </a:srgbClr>
              </a:solidFill>
            </a:endParaRP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>
                <a:solidFill>
                  <a:schemeClr val="tx1">
                    <a:alpha val="80000"/>
                  </a:schemeClr>
                </a:solidFill>
              </a:rPr>
              <a:t>We have a new Relational Policy, </a:t>
            </a:r>
            <a:r>
              <a:rPr lang="en-US" sz="2400" err="1">
                <a:solidFill>
                  <a:schemeClr val="tx1">
                    <a:alpha val="80000"/>
                  </a:schemeClr>
                </a:solidFill>
              </a:rPr>
              <a:t>Behaviour</a:t>
            </a:r>
            <a:r>
              <a:rPr lang="en-US" sz="2400">
                <a:solidFill>
                  <a:schemeClr val="tx1">
                    <a:alpha val="80000"/>
                  </a:schemeClr>
                </a:solidFill>
              </a:rPr>
              <a:t> Policy and Governing Body </a:t>
            </a:r>
            <a:r>
              <a:rPr lang="en-US" sz="2400" err="1">
                <a:solidFill>
                  <a:schemeClr val="tx1">
                    <a:alpha val="80000"/>
                  </a:schemeClr>
                </a:solidFill>
              </a:rPr>
              <a:t>Behaviour</a:t>
            </a:r>
            <a:r>
              <a:rPr lang="en-US" sz="2400">
                <a:solidFill>
                  <a:schemeClr val="tx1">
                    <a:alpha val="80000"/>
                  </a:schemeClr>
                </a:solidFill>
              </a:rPr>
              <a:t> Written Principles that attachment aware, trauma informed.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951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E28EC35-F251-CFD2-F8F2-1CBF59188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678" y="3433758"/>
            <a:ext cx="4415913" cy="1106955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41C67D0-A496-4B86-BF61-263FF9EFD7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6068" y="320442"/>
            <a:ext cx="6572492" cy="6212748"/>
          </a:xfrm>
          <a:custGeom>
            <a:avLst/>
            <a:gdLst>
              <a:gd name="connsiteX0" fmla="*/ 0 w 6572492"/>
              <a:gd name="connsiteY0" fmla="*/ 0 h 6212748"/>
              <a:gd name="connsiteX1" fmla="*/ 2248593 w 6572492"/>
              <a:gd name="connsiteY1" fmla="*/ 0 h 6212748"/>
              <a:gd name="connsiteX2" fmla="*/ 2694770 w 6572492"/>
              <a:gd name="connsiteY2" fmla="*/ 0 h 6212748"/>
              <a:gd name="connsiteX3" fmla="*/ 2991094 w 6572492"/>
              <a:gd name="connsiteY3" fmla="*/ 0 h 6212748"/>
              <a:gd name="connsiteX4" fmla="*/ 6572492 w 6572492"/>
              <a:gd name="connsiteY4" fmla="*/ 0 h 6212748"/>
              <a:gd name="connsiteX5" fmla="*/ 6572492 w 6572492"/>
              <a:gd name="connsiteY5" fmla="*/ 2864954 h 6212748"/>
              <a:gd name="connsiteX6" fmla="*/ 3129047 w 6572492"/>
              <a:gd name="connsiteY6" fmla="*/ 6212748 h 6212748"/>
              <a:gd name="connsiteX7" fmla="*/ 2694770 w 6572492"/>
              <a:gd name="connsiteY7" fmla="*/ 6212748 h 6212748"/>
              <a:gd name="connsiteX8" fmla="*/ 2248593 w 6572492"/>
              <a:gd name="connsiteY8" fmla="*/ 6212748 h 6212748"/>
              <a:gd name="connsiteX9" fmla="*/ 0 w 6572492"/>
              <a:gd name="connsiteY9" fmla="*/ 6212748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572492" h="6212748">
                <a:moveTo>
                  <a:pt x="0" y="0"/>
                </a:moveTo>
                <a:lnTo>
                  <a:pt x="2248593" y="0"/>
                </a:lnTo>
                <a:lnTo>
                  <a:pt x="2694770" y="0"/>
                </a:lnTo>
                <a:lnTo>
                  <a:pt x="2991094" y="0"/>
                </a:lnTo>
                <a:lnTo>
                  <a:pt x="6572492" y="0"/>
                </a:lnTo>
                <a:lnTo>
                  <a:pt x="6572492" y="2864954"/>
                </a:lnTo>
                <a:lnTo>
                  <a:pt x="3129047" y="6212748"/>
                </a:lnTo>
                <a:lnTo>
                  <a:pt x="2694770" y="6212748"/>
                </a:lnTo>
                <a:lnTo>
                  <a:pt x="2248593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D865CC-6975-674E-9FE5-6ACBDBDCD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0700" y="1188637"/>
            <a:ext cx="5327272" cy="1642850"/>
          </a:xfrm>
        </p:spPr>
        <p:txBody>
          <a:bodyPr>
            <a:normAutofit/>
          </a:bodyPr>
          <a:lstStyle/>
          <a:p>
            <a:r>
              <a:rPr lang="en-GB" sz="5400">
                <a:hlinkClick r:id="rId3"/>
              </a:rPr>
              <a:t>2024 – 2025 Achievements</a:t>
            </a:r>
            <a:r>
              <a:rPr lang="en-GB" sz="5400"/>
              <a:t>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6E6C99-C624-7138-7C98-0DD56897CE54}"/>
              </a:ext>
            </a:extLst>
          </p:cNvPr>
          <p:cNvSpPr txBox="1"/>
          <p:nvPr/>
        </p:nvSpPr>
        <p:spPr>
          <a:xfrm>
            <a:off x="647032" y="1128294"/>
            <a:ext cx="4748463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Our Year 6 children shared, using Jot Thoughts, what they think about Kagan Structures and how it helps them, their comments included;</a:t>
            </a:r>
          </a:p>
          <a:p>
            <a:r>
              <a:rPr lang="en-US"/>
              <a:t>"You get more confident speaking."</a:t>
            </a:r>
            <a:br>
              <a:rPr lang="en-US"/>
            </a:br>
            <a:r>
              <a:rPr lang="en-US"/>
              <a:t>"You work with people you don’t normally work with."</a:t>
            </a:r>
            <a:br>
              <a:rPr lang="en-US"/>
            </a:br>
            <a:r>
              <a:rPr lang="en-US"/>
              <a:t>"It makes learning fun. You learn to listen to others."</a:t>
            </a:r>
            <a:br>
              <a:rPr lang="en-US"/>
            </a:br>
            <a:r>
              <a:rPr lang="en-US"/>
              <a:t>"Everyone can say something."</a:t>
            </a:r>
            <a:br>
              <a:rPr lang="en-US"/>
            </a:br>
            <a:r>
              <a:rPr lang="en-US"/>
              <a:t>"You can make people better."</a:t>
            </a:r>
            <a:br>
              <a:rPr lang="en-US"/>
            </a:br>
            <a:r>
              <a:rPr lang="en-US"/>
              <a:t>"It helps us to explain our answers."</a:t>
            </a:r>
            <a:br>
              <a:rPr lang="en-US"/>
            </a:br>
            <a:r>
              <a:rPr lang="en-US"/>
              <a:t>"It helps me think more."</a:t>
            </a:r>
            <a:br>
              <a:rPr lang="en-US"/>
            </a:br>
            <a:r>
              <a:rPr lang="en-US"/>
              <a:t>"It makes people feel valued."</a:t>
            </a:r>
            <a:br>
              <a:rPr lang="en-US"/>
            </a:br>
            <a:r>
              <a:rPr lang="en-US"/>
              <a:t>"Everyone gets heard."</a:t>
            </a:r>
          </a:p>
        </p:txBody>
      </p:sp>
    </p:spTree>
    <p:extLst>
      <p:ext uri="{BB962C8B-B14F-4D97-AF65-F5344CB8AC3E}">
        <p14:creationId xmlns:p14="http://schemas.microsoft.com/office/powerpoint/2010/main" val="416263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5F7ABCA-A68A-47DD-B732-76FF34C6F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67634B-D203-A50C-9FDD-939194D05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5" y="3505199"/>
            <a:ext cx="4809068" cy="26081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2024 – 2025 Achievements </a:t>
            </a:r>
          </a:p>
        </p:txBody>
      </p:sp>
      <p:pic>
        <p:nvPicPr>
          <p:cNvPr id="8" name="Content Placeholder 7" descr="A white rectangle with black text&#10;&#10;AI-generated content may be incorrect.">
            <a:extLst>
              <a:ext uri="{FF2B5EF4-FFF2-40B4-BE49-F238E27FC236}">
                <a16:creationId xmlns:a16="http://schemas.microsoft.com/office/drawing/2014/main" id="{9F3A3514-B50C-1CCD-4914-07D596339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044" y="814996"/>
            <a:ext cx="5759571" cy="11026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23CE49-E426-400C-6100-C4CBD0BD5BF2}"/>
              </a:ext>
            </a:extLst>
          </p:cNvPr>
          <p:cNvSpPr txBox="1"/>
          <p:nvPr/>
        </p:nvSpPr>
        <p:spPr>
          <a:xfrm>
            <a:off x="6007100" y="643467"/>
            <a:ext cx="5668433" cy="540173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CPD including whole school PACE training, Disadvantaged Challenge INSET day (Clive Lawrence), a number of staff have completed training courses </a:t>
            </a:r>
            <a:r>
              <a:rPr lang="en-US" sz="2800" err="1"/>
              <a:t>eg</a:t>
            </a:r>
            <a:r>
              <a:rPr lang="en-US" sz="2800"/>
              <a:t> Attachment Awareness and DDP (Dyadic Developmental Psychotherapy)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Part of the Virtual School AATI </a:t>
            </a:r>
            <a:r>
              <a:rPr lang="en-US" sz="2800" err="1"/>
              <a:t>programme</a:t>
            </a:r>
            <a:r>
              <a:rPr lang="en-US"/>
              <a:t>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261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42D09-EBBB-2935-6FA9-3982BC6DE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8643"/>
            <a:ext cx="5243394" cy="22255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2024 – 2025 Achievements 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81934"/>
            <a:ext cx="0" cy="6476066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4F88D19-C269-4F98-BE6B-CFB6207D3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0408" y="740316"/>
            <a:ext cx="465458" cy="872153"/>
            <a:chOff x="6110408" y="740316"/>
            <a:chExt cx="465458" cy="872153"/>
          </a:xfrm>
        </p:grpSpPr>
        <p:sp>
          <p:nvSpPr>
            <p:cNvPr id="18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5948" y="740316"/>
              <a:ext cx="139039" cy="139039"/>
            </a:xfrm>
            <a:custGeom>
              <a:avLst/>
              <a:gdLst>
                <a:gd name="connsiteX0" fmla="*/ 129602 w 139039"/>
                <a:gd name="connsiteY0" fmla="*/ 60082 h 139039"/>
                <a:gd name="connsiteX1" fmla="*/ 78957 w 139039"/>
                <a:gd name="connsiteY1" fmla="*/ 60082 h 139039"/>
                <a:gd name="connsiteX2" fmla="*/ 78957 w 139039"/>
                <a:gd name="connsiteY2" fmla="*/ 9437 h 139039"/>
                <a:gd name="connsiteX3" fmla="*/ 69520 w 139039"/>
                <a:gd name="connsiteY3" fmla="*/ 0 h 139039"/>
                <a:gd name="connsiteX4" fmla="*/ 60082 w 139039"/>
                <a:gd name="connsiteY4" fmla="*/ 9437 h 139039"/>
                <a:gd name="connsiteX5" fmla="*/ 60082 w 139039"/>
                <a:gd name="connsiteY5" fmla="*/ 60082 h 139039"/>
                <a:gd name="connsiteX6" fmla="*/ 9437 w 139039"/>
                <a:gd name="connsiteY6" fmla="*/ 60082 h 139039"/>
                <a:gd name="connsiteX7" fmla="*/ 0 w 139039"/>
                <a:gd name="connsiteY7" fmla="*/ 69520 h 139039"/>
                <a:gd name="connsiteX8" fmla="*/ 9437 w 139039"/>
                <a:gd name="connsiteY8" fmla="*/ 78957 h 139039"/>
                <a:gd name="connsiteX9" fmla="*/ 60082 w 139039"/>
                <a:gd name="connsiteY9" fmla="*/ 78957 h 139039"/>
                <a:gd name="connsiteX10" fmla="*/ 60082 w 139039"/>
                <a:gd name="connsiteY10" fmla="*/ 129602 h 139039"/>
                <a:gd name="connsiteX11" fmla="*/ 69520 w 139039"/>
                <a:gd name="connsiteY11" fmla="*/ 139039 h 139039"/>
                <a:gd name="connsiteX12" fmla="*/ 78957 w 139039"/>
                <a:gd name="connsiteY12" fmla="*/ 129602 h 139039"/>
                <a:gd name="connsiteX13" fmla="*/ 78957 w 139039"/>
                <a:gd name="connsiteY13" fmla="*/ 78957 h 139039"/>
                <a:gd name="connsiteX14" fmla="*/ 129602 w 139039"/>
                <a:gd name="connsiteY14" fmla="*/ 78957 h 139039"/>
                <a:gd name="connsiteX15" fmla="*/ 139039 w 139039"/>
                <a:gd name="connsiteY15" fmla="*/ 69520 h 139039"/>
                <a:gd name="connsiteX16" fmla="*/ 129602 w 139039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9" h="139039">
                  <a:moveTo>
                    <a:pt x="129602" y="60082"/>
                  </a:moveTo>
                  <a:lnTo>
                    <a:pt x="78957" y="60082"/>
                  </a:lnTo>
                  <a:lnTo>
                    <a:pt x="78957" y="9437"/>
                  </a:lnTo>
                  <a:cubicBezTo>
                    <a:pt x="78957" y="4225"/>
                    <a:pt x="74731" y="0"/>
                    <a:pt x="69520" y="0"/>
                  </a:cubicBezTo>
                  <a:cubicBezTo>
                    <a:pt x="64308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8" y="139039"/>
                    <a:pt x="69520" y="139039"/>
                  </a:cubicBezTo>
                  <a:cubicBezTo>
                    <a:pt x="74731" y="139039"/>
                    <a:pt x="78957" y="134814"/>
                    <a:pt x="78957" y="129602"/>
                  </a:cubicBezTo>
                  <a:lnTo>
                    <a:pt x="78957" y="78957"/>
                  </a:lnTo>
                  <a:lnTo>
                    <a:pt x="129602" y="78957"/>
                  </a:lnTo>
                  <a:cubicBezTo>
                    <a:pt x="134814" y="78957"/>
                    <a:pt x="139039" y="74731"/>
                    <a:pt x="139039" y="69520"/>
                  </a:cubicBezTo>
                  <a:cubicBezTo>
                    <a:pt x="139039" y="64308"/>
                    <a:pt x="134814" y="60082"/>
                    <a:pt x="129602" y="60082"/>
                  </a:cubicBezTo>
                  <a:close/>
                </a:path>
              </a:pathLst>
            </a:custGeom>
            <a:solidFill>
              <a:schemeClr val="accent2"/>
            </a:solidFill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84728" y="969611"/>
              <a:ext cx="91138" cy="91138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2"/>
            </a:solidFill>
            <a:ln w="4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0408" y="1484755"/>
              <a:ext cx="127714" cy="127714"/>
            </a:xfrm>
            <a:custGeom>
              <a:avLst/>
              <a:gdLst>
                <a:gd name="connsiteX0" fmla="*/ 63857 w 127714"/>
                <a:gd name="connsiteY0" fmla="*/ 18874 h 127714"/>
                <a:gd name="connsiteX1" fmla="*/ 108840 w 127714"/>
                <a:gd name="connsiteY1" fmla="*/ 63857 h 127714"/>
                <a:gd name="connsiteX2" fmla="*/ 63857 w 127714"/>
                <a:gd name="connsiteY2" fmla="*/ 108840 h 127714"/>
                <a:gd name="connsiteX3" fmla="*/ 18874 w 127714"/>
                <a:gd name="connsiteY3" fmla="*/ 63857 h 127714"/>
                <a:gd name="connsiteX4" fmla="*/ 63857 w 127714"/>
                <a:gd name="connsiteY4" fmla="*/ 18874 h 127714"/>
                <a:gd name="connsiteX5" fmla="*/ 63857 w 127714"/>
                <a:gd name="connsiteY5" fmla="*/ 0 h 127714"/>
                <a:gd name="connsiteX6" fmla="*/ 0 w 127714"/>
                <a:gd name="connsiteY6" fmla="*/ 63857 h 127714"/>
                <a:gd name="connsiteX7" fmla="*/ 63857 w 127714"/>
                <a:gd name="connsiteY7" fmla="*/ 127714 h 127714"/>
                <a:gd name="connsiteX8" fmla="*/ 127714 w 127714"/>
                <a:gd name="connsiteY8" fmla="*/ 63857 h 127714"/>
                <a:gd name="connsiteX9" fmla="*/ 63857 w 127714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4" h="127714">
                  <a:moveTo>
                    <a:pt x="63857" y="18874"/>
                  </a:moveTo>
                  <a:cubicBezTo>
                    <a:pt x="88700" y="18874"/>
                    <a:pt x="108840" y="39014"/>
                    <a:pt x="108840" y="63857"/>
                  </a:cubicBezTo>
                  <a:cubicBezTo>
                    <a:pt x="108840" y="88700"/>
                    <a:pt x="88700" y="108840"/>
                    <a:pt x="63857" y="108840"/>
                  </a:cubicBezTo>
                  <a:cubicBezTo>
                    <a:pt x="39014" y="108840"/>
                    <a:pt x="18874" y="88700"/>
                    <a:pt x="18874" y="63857"/>
                  </a:cubicBezTo>
                  <a:cubicBezTo>
                    <a:pt x="18898" y="39024"/>
                    <a:pt x="39024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4" y="99124"/>
                    <a:pt x="127714" y="63857"/>
                  </a:cubicBezTo>
                  <a:cubicBezTo>
                    <a:pt x="127714" y="28590"/>
                    <a:pt x="99124" y="0"/>
                    <a:pt x="63857" y="0"/>
                  </a:cubicBezTo>
                  <a:close/>
                </a:path>
              </a:pathLst>
            </a:custGeom>
            <a:solidFill>
              <a:schemeClr val="accent2"/>
            </a:solidFill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7" name="Content Placeholder 6" descr="A white rectangle with black text&#10;&#10;AI-generated content may be incorrect.">
            <a:extLst>
              <a:ext uri="{FF2B5EF4-FFF2-40B4-BE49-F238E27FC236}">
                <a16:creationId xmlns:a16="http://schemas.microsoft.com/office/drawing/2014/main" id="{FD28D6C5-3F5C-E7DB-7AC7-3193F2645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782784"/>
            <a:ext cx="5243391" cy="14355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F48A83E-1097-1CDE-BC37-EEA14E0875D9}"/>
              </a:ext>
            </a:extLst>
          </p:cNvPr>
          <p:cNvSpPr txBox="1"/>
          <p:nvPr/>
        </p:nvSpPr>
        <p:spPr>
          <a:xfrm>
            <a:off x="7229042" y="879355"/>
            <a:ext cx="4124758" cy="512075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Year 4 visited Sands  Bank (November and July).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Staff training on our rare butterflies.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Year 6 visited Duke of Burgundy conservation site. 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Environment Minister led an assembly on our planting plan for our rare butterflies’ food. 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Planters have been built around the school and filled with the plants our rare butterflies like to eat.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967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table of information&#10;&#10;AI-generated content may be incorrect.">
            <a:extLst>
              <a:ext uri="{FF2B5EF4-FFF2-40B4-BE49-F238E27FC236}">
                <a16:creationId xmlns:a16="http://schemas.microsoft.com/office/drawing/2014/main" id="{A0870070-9E5C-09BB-5C33-062E1106D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8056" b="671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C1840A-C4B0-AE06-F619-663C8C98D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2025 – 2026 SDP (School Development Plan)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889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3D354-5317-82A2-52FA-FCC1B6DB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Where do the priorities in the SDP come from?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D07B8-2215-70DE-E0B2-C6915D4C4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School's Reflections</a:t>
            </a:r>
          </a:p>
          <a:p>
            <a:pPr marL="0" indent="0">
              <a:buNone/>
            </a:pPr>
            <a:r>
              <a:rPr lang="en-GB"/>
              <a:t>Educational Research</a:t>
            </a:r>
          </a:p>
          <a:p>
            <a:pPr marL="0" indent="0">
              <a:buNone/>
            </a:pPr>
            <a:r>
              <a:rPr lang="en-GB"/>
              <a:t>Stakeholders Feedback </a:t>
            </a:r>
          </a:p>
          <a:p>
            <a:pPr marL="0" indent="0">
              <a:buNone/>
            </a:pPr>
            <a:r>
              <a:rPr lang="en-GB"/>
              <a:t>Challenge Partners QAR (Quality Assurance Review)</a:t>
            </a:r>
          </a:p>
          <a:p>
            <a:pPr marL="0" indent="0">
              <a:buNone/>
            </a:pPr>
            <a:r>
              <a:rPr lang="en-GB"/>
              <a:t>Visits to other schools</a:t>
            </a:r>
          </a:p>
          <a:p>
            <a:pPr marL="0" indent="0">
              <a:buNone/>
            </a:pPr>
            <a:r>
              <a:rPr lang="en-GB"/>
              <a:t>School Improvement Visits / Audits </a:t>
            </a:r>
          </a:p>
          <a:p>
            <a:pPr marL="0" indent="0">
              <a:buNone/>
            </a:pPr>
            <a:r>
              <a:rPr lang="en-GB"/>
              <a:t>Ofsted / Government Policy</a:t>
            </a:r>
          </a:p>
        </p:txBody>
      </p:sp>
    </p:spTree>
    <p:extLst>
      <p:ext uri="{BB962C8B-B14F-4D97-AF65-F5344CB8AC3E}">
        <p14:creationId xmlns:p14="http://schemas.microsoft.com/office/powerpoint/2010/main" val="2028250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236E8-6D38-DD5D-7534-DD99DC54E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Priority 1 – Digital Learning </a:t>
            </a:r>
            <a:r>
              <a:rPr lang="en-GB" sz="2800">
                <a:latin typeface="Aptos"/>
              </a:rPr>
              <a:t>“The question is no longer whether technology should have a place in the classroom, but how technology can most effectively be integrated” EEF</a:t>
            </a:r>
            <a:endParaRPr lang="en-GB"/>
          </a:p>
        </p:txBody>
      </p:sp>
      <p:pic>
        <p:nvPicPr>
          <p:cNvPr id="4" name="Content Placeholder 3" descr="A close up of a person&#10;&#10;AI-generated content may be incorrect.">
            <a:extLst>
              <a:ext uri="{FF2B5EF4-FFF2-40B4-BE49-F238E27FC236}">
                <a16:creationId xmlns:a16="http://schemas.microsoft.com/office/drawing/2014/main" id="{4EA0F1D4-3BB5-0E6C-6B69-99DAB31C67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2957" y="1690645"/>
            <a:ext cx="8571665" cy="8647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BB78D5D-4371-6BA6-9F98-49023B30F954}"/>
              </a:ext>
            </a:extLst>
          </p:cNvPr>
          <p:cNvSpPr txBox="1"/>
          <p:nvPr/>
        </p:nvSpPr>
        <p:spPr>
          <a:xfrm>
            <a:off x="326190" y="2384926"/>
            <a:ext cx="11419304" cy="44240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1350"/>
              </a:lnSpc>
            </a:pPr>
            <a:r>
              <a:rPr lang="en-GB" sz="2000" b="1">
                <a:latin typeface="Calibri"/>
                <a:ea typeface="Calibri"/>
                <a:cs typeface="Calibri"/>
              </a:rPr>
              <a:t>1.1</a:t>
            </a:r>
          </a:p>
          <a:p>
            <a:pPr>
              <a:lnSpc>
                <a:spcPts val="1350"/>
              </a:lnSpc>
            </a:pPr>
            <a:r>
              <a:rPr lang="en-GB" sz="2000">
                <a:ea typeface="+mn-lt"/>
                <a:cs typeface="+mn-lt"/>
              </a:rPr>
              <a:t>The school is clear about which platform we will use.  </a:t>
            </a:r>
            <a:r>
              <a:rPr lang="en-GB" sz="2000">
                <a:latin typeface="Calibri"/>
                <a:ea typeface="Calibri"/>
                <a:cs typeface="Calibri"/>
              </a:rPr>
              <a:t>The school has produced, with support from the </a:t>
            </a:r>
            <a:endParaRPr lang="en-GB" sz="2000">
              <a:latin typeface="Aptos" panose="020B0004020202020204"/>
              <a:ea typeface="Calibri"/>
              <a:cs typeface="Calibri"/>
            </a:endParaRPr>
          </a:p>
          <a:p>
            <a:pPr>
              <a:lnSpc>
                <a:spcPts val="1350"/>
              </a:lnSpc>
            </a:pPr>
            <a:endParaRPr lang="en-GB" sz="2000">
              <a:latin typeface="Calibri"/>
              <a:ea typeface="Calibri"/>
              <a:cs typeface="Calibri"/>
            </a:endParaRPr>
          </a:p>
          <a:p>
            <a:pPr>
              <a:lnSpc>
                <a:spcPts val="1350"/>
              </a:lnSpc>
            </a:pPr>
            <a:r>
              <a:rPr lang="en-GB" sz="2000">
                <a:latin typeface="Calibri"/>
                <a:ea typeface="Calibri"/>
                <a:cs typeface="Calibri"/>
              </a:rPr>
              <a:t>governors, an analysis of the costs, alongside the teaching and learning benefits. </a:t>
            </a:r>
            <a:endParaRPr lang="en-GB" sz="2000"/>
          </a:p>
          <a:p>
            <a:pPr>
              <a:lnSpc>
                <a:spcPts val="1350"/>
              </a:lnSpc>
            </a:pPr>
            <a:endParaRPr lang="en-GB" sz="2000">
              <a:latin typeface="Calibri"/>
              <a:ea typeface="Calibri"/>
              <a:cs typeface="Calibri"/>
            </a:endParaRPr>
          </a:p>
          <a:p>
            <a:pPr>
              <a:lnSpc>
                <a:spcPts val="1350"/>
              </a:lnSpc>
            </a:pPr>
            <a:r>
              <a:rPr lang="en-GB" sz="2000" b="1">
                <a:latin typeface="Calibri"/>
                <a:ea typeface="Calibri"/>
                <a:cs typeface="Calibri"/>
              </a:rPr>
              <a:t>1.2</a:t>
            </a:r>
          </a:p>
          <a:p>
            <a:r>
              <a:rPr lang="en-GB" sz="2000">
                <a:latin typeface="Calibri"/>
                <a:ea typeface="Calibri"/>
                <a:cs typeface="Calibri"/>
              </a:rPr>
              <a:t>To bring the curriculum to life using virtual and augmented reality experiences. </a:t>
            </a:r>
          </a:p>
          <a:p>
            <a:r>
              <a:rPr lang="en-GB" sz="2000" b="1">
                <a:ea typeface="+mn-lt"/>
                <a:cs typeface="+mn-lt"/>
              </a:rPr>
              <a:t>1.3</a:t>
            </a:r>
            <a:endParaRPr lang="en-GB" sz="2000" b="1"/>
          </a:p>
          <a:p>
            <a:r>
              <a:rPr lang="en-GB" sz="2000">
                <a:ea typeface="+mn-lt"/>
                <a:cs typeface="+mn-lt"/>
              </a:rPr>
              <a:t>To school is clear about the computing skills taught, in which half-term, by which year group, across the school.  </a:t>
            </a:r>
            <a:r>
              <a:rPr lang="en-GB" sz="2000">
                <a:latin typeface="Calibri"/>
                <a:ea typeface="Calibri"/>
                <a:cs typeface="Calibri"/>
              </a:rPr>
              <a:t>Identify opportunities to teach the different skills in other curriculum areas. </a:t>
            </a:r>
            <a:endParaRPr lang="en-GB" sz="2000">
              <a:latin typeface="Aptos" panose="020B0004020202020204"/>
              <a:ea typeface="Calibri"/>
              <a:cs typeface="Calibri"/>
            </a:endParaRPr>
          </a:p>
          <a:p>
            <a:r>
              <a:rPr lang="en-GB" sz="2000" b="1">
                <a:ea typeface="+mn-lt"/>
                <a:cs typeface="+mn-lt"/>
              </a:rPr>
              <a:t>1.4</a:t>
            </a:r>
            <a:endParaRPr lang="en-GB" sz="2000"/>
          </a:p>
          <a:p>
            <a:pPr>
              <a:lnSpc>
                <a:spcPts val="1350"/>
              </a:lnSpc>
            </a:pPr>
            <a:r>
              <a:rPr lang="en-GB" sz="2000">
                <a:latin typeface="Calibri"/>
                <a:ea typeface="Calibri"/>
                <a:cs typeface="Calibri"/>
              </a:rPr>
              <a:t>To provide a clear CPD action plan to implement the digit learning strategy. This will be a separate document. </a:t>
            </a:r>
          </a:p>
          <a:p>
            <a:r>
              <a:rPr lang="en-GB" sz="2000" b="1">
                <a:ea typeface="+mn-lt"/>
                <a:cs typeface="+mn-lt"/>
              </a:rPr>
              <a:t>1.5</a:t>
            </a:r>
            <a:r>
              <a:rPr lang="en-GB" sz="2000">
                <a:ea typeface="+mn-lt"/>
                <a:cs typeface="+mn-lt"/>
              </a:rPr>
              <a:t> </a:t>
            </a:r>
            <a:endParaRPr lang="en-GB" sz="2000"/>
          </a:p>
          <a:p>
            <a:pPr>
              <a:lnSpc>
                <a:spcPts val="1350"/>
              </a:lnSpc>
            </a:pPr>
            <a:r>
              <a:rPr lang="en-GB" sz="2000">
                <a:latin typeface="Calibri"/>
                <a:ea typeface="Calibri"/>
                <a:cs typeface="Calibri"/>
              </a:rPr>
              <a:t>To develop a separate action plan for AI.</a:t>
            </a:r>
          </a:p>
          <a:p>
            <a:r>
              <a:rPr lang="en-GB" sz="2000" b="1">
                <a:ea typeface="+mn-lt"/>
                <a:cs typeface="+mn-lt"/>
              </a:rPr>
              <a:t>1.6</a:t>
            </a:r>
            <a:endParaRPr lang="en-GB" sz="2000"/>
          </a:p>
          <a:p>
            <a:pPr>
              <a:lnSpc>
                <a:spcPts val="1350"/>
              </a:lnSpc>
            </a:pPr>
            <a:r>
              <a:rPr lang="en-GB" sz="2000">
                <a:latin typeface="Calibri"/>
                <a:ea typeface="Calibri"/>
                <a:cs typeface="Calibri"/>
              </a:rPr>
              <a:t>To ensure the children at Juniper have a progress, informative Online Safety Curriculum that is responsive to</a:t>
            </a:r>
            <a:endParaRPr lang="en-GB" sz="2000">
              <a:latin typeface="Aptos" panose="020B0004020202020204"/>
              <a:ea typeface="Calibri"/>
              <a:cs typeface="Calibri"/>
            </a:endParaRPr>
          </a:p>
          <a:p>
            <a:pPr>
              <a:lnSpc>
                <a:spcPts val="1350"/>
              </a:lnSpc>
            </a:pPr>
            <a:endParaRPr lang="en-GB" sz="2000">
              <a:latin typeface="Calibri"/>
              <a:ea typeface="Calibri"/>
              <a:cs typeface="Calibri"/>
            </a:endParaRPr>
          </a:p>
          <a:p>
            <a:pPr>
              <a:lnSpc>
                <a:spcPts val="1350"/>
              </a:lnSpc>
            </a:pPr>
            <a:r>
              <a:rPr lang="en-GB" sz="2000">
                <a:latin typeface="Calibri"/>
                <a:ea typeface="Calibri"/>
                <a:cs typeface="Calibri"/>
              </a:rPr>
              <a:t> changes in the digital world. </a:t>
            </a:r>
            <a:endParaRPr lang="en-GB" sz="2000"/>
          </a:p>
          <a:p>
            <a:pPr>
              <a:lnSpc>
                <a:spcPts val="1350"/>
              </a:lnSpc>
            </a:pPr>
            <a:endParaRPr lang="en-GB" sz="2000" b="1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267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D6098F-5201-472D-E1B0-247228DF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/>
              <a:t>Priority 2a – Vulnerable &amp; Disadvantaged </a:t>
            </a:r>
            <a:br>
              <a:rPr lang="en-GB"/>
            </a:br>
            <a:r>
              <a:rPr lang="en-GB" b="1" i="1"/>
              <a:t>'No child left behind'</a:t>
            </a:r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FEA67E9-D7CE-BBA1-E167-381E950399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9515925"/>
              </p:ext>
            </p:extLst>
          </p:nvPr>
        </p:nvGraphicFramePr>
        <p:xfrm>
          <a:off x="904602" y="3246363"/>
          <a:ext cx="10378440" cy="27522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78440">
                  <a:extLst>
                    <a:ext uri="{9D8B030D-6E8A-4147-A177-3AD203B41FA5}">
                      <a16:colId xmlns:a16="http://schemas.microsoft.com/office/drawing/2014/main" val="1419871965"/>
                    </a:ext>
                  </a:extLst>
                </a:gridCol>
              </a:tblGrid>
              <a:tr h="69897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>
                          <a:effectLst/>
                        </a:rPr>
                        <a:t>2a.1 </a:t>
                      </a:r>
                      <a:endParaRPr lang="en-GB" sz="2100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GB" sz="2100" b="1">
                          <a:effectLst/>
                        </a:rPr>
                        <a:t>The curriculum is rich in extra opportunities for our most vulnerable children.</a:t>
                      </a:r>
                      <a:endParaRPr lang="en-GB" sz="2100">
                        <a:effectLst/>
                      </a:endParaRPr>
                    </a:p>
                  </a:txBody>
                  <a:tcPr marL="81911" marR="819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594904"/>
                  </a:ext>
                </a:extLst>
              </a:tr>
              <a:tr h="10266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>
                          <a:effectLst/>
                        </a:rPr>
                        <a:t>2a.2</a:t>
                      </a:r>
                      <a:endParaRPr lang="en-GB" sz="2100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GB" sz="2100" b="1">
                          <a:effectLst/>
                        </a:rPr>
                        <a:t>The school demonstrates exceptional standards of inclusion; the most vulnerable children make outstanding progress in all areas. </a:t>
                      </a:r>
                      <a:endParaRPr lang="en-GB" sz="2100">
                        <a:effectLst/>
                      </a:endParaRPr>
                    </a:p>
                  </a:txBody>
                  <a:tcPr marL="81911" marR="819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977287"/>
                  </a:ext>
                </a:extLst>
              </a:tr>
              <a:tr h="10266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>
                          <a:effectLst/>
                        </a:rPr>
                        <a:t>2a.3</a:t>
                      </a:r>
                      <a:endParaRPr lang="en-GB" sz="2100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GB" sz="2100" b="1">
                          <a:effectLst/>
                        </a:rPr>
                        <a:t>The most vulnerable children have a voice in the school and feel empowered to share their views about school life. </a:t>
                      </a:r>
                      <a:endParaRPr lang="en-GB" sz="2100">
                        <a:effectLst/>
                      </a:endParaRPr>
                    </a:p>
                  </a:txBody>
                  <a:tcPr marL="81911" marR="819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61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89674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A06CD6-90CA-4C45-856C-6771339E1E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0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EF0D67-BBDE-340D-FEE6-E85992A54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Priority 2b – More Able </a:t>
            </a:r>
            <a:br>
              <a:rPr lang="en-US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</a:br>
            <a:r>
              <a:rPr lang="en-US" b="1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'No child left behind'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021601D-2758-4B15-A31C-FDA184C51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93A91A-5EFE-4A6E-520B-4977EE9F5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0" y="963507"/>
            <a:ext cx="6250940" cy="2304627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2000"/>
          </a:p>
          <a:p>
            <a:pPr marL="0"/>
            <a:endParaRPr lang="en-US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DF6D33-6829-5B62-5890-4DEDA8F5D06B}"/>
              </a:ext>
            </a:extLst>
          </p:cNvPr>
          <p:cNvSpPr txBox="1"/>
          <p:nvPr/>
        </p:nvSpPr>
        <p:spPr>
          <a:xfrm>
            <a:off x="4976030" y="1718288"/>
            <a:ext cx="6250940" cy="449704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/>
              <a:t>To create a </a:t>
            </a:r>
            <a:r>
              <a:rPr lang="en-US" sz="2800" b="1"/>
              <a:t>more able policy</a:t>
            </a:r>
            <a:r>
              <a:rPr lang="en-US" sz="2800"/>
              <a:t> that includes how we define and identify the more able, and </a:t>
            </a:r>
            <a:r>
              <a:rPr lang="en-US" sz="2800" b="1"/>
              <a:t>how we stretch and challeng</a:t>
            </a:r>
            <a:r>
              <a:rPr lang="en-US" sz="2800"/>
              <a:t>e the more able at Juniper. This will link to our Teaching and Learning Policy and our work on the Rosenshine Principles of Instruction.</a:t>
            </a:r>
            <a:r>
              <a:rPr lang="en-US" sz="2000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3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DF7240-AABA-F8D5-A2E8-4E6029823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Priority 3 – Curriculum 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5A39D4C5-96FC-6072-DA0E-AE492DC5C6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8518211"/>
              </p:ext>
            </p:extLst>
          </p:nvPr>
        </p:nvGraphicFramePr>
        <p:xfrm>
          <a:off x="432225" y="2397587"/>
          <a:ext cx="11327549" cy="3589572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327549">
                  <a:extLst>
                    <a:ext uri="{9D8B030D-6E8A-4147-A177-3AD203B41FA5}">
                      <a16:colId xmlns:a16="http://schemas.microsoft.com/office/drawing/2014/main" val="2296261161"/>
                    </a:ext>
                  </a:extLst>
                </a:gridCol>
              </a:tblGrid>
              <a:tr h="17947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cap="none" spc="0">
                          <a:solidFill>
                            <a:schemeClr val="tx1"/>
                          </a:solidFill>
                          <a:effectLst/>
                        </a:rPr>
                        <a:t>3.1 To ensure all subject leaders are experts in their subject, including the knowledge taught in each year group, the end points, where online safety, safeguarding and British Values are taught. </a:t>
                      </a:r>
                    </a:p>
                    <a:p>
                      <a:pPr>
                        <a:buNone/>
                      </a:pPr>
                      <a:r>
                        <a:rPr lang="en-GB" sz="2000" b="0" cap="none" spc="0">
                          <a:solidFill>
                            <a:schemeClr val="tx1"/>
                          </a:solidFill>
                          <a:effectLst/>
                        </a:rPr>
                        <a:t>For subject leaders to ensure this information is shared with ALL teachers across the school, including EYFS.</a:t>
                      </a:r>
                    </a:p>
                    <a:p>
                      <a:pPr>
                        <a:buNone/>
                      </a:pPr>
                      <a:endParaRPr lang="en-GB" sz="2000" b="0" cap="none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9957" marR="99957" marT="93293" marB="9329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1845466"/>
                  </a:ext>
                </a:extLst>
              </a:tr>
              <a:tr h="17947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0" cap="none" spc="0">
                          <a:solidFill>
                            <a:schemeClr val="tx1"/>
                          </a:solidFill>
                          <a:effectLst/>
                        </a:rPr>
                        <a:t>3.2 For each year group / subject leader to create knowledge organisers for each subject.</a:t>
                      </a:r>
                      <a:br>
                        <a:rPr lang="en-GB" sz="2000" b="0" cap="none" spc="0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n-GB" sz="2000" b="0" cap="none" spc="0">
                          <a:solidFill>
                            <a:schemeClr val="tx1"/>
                          </a:solidFill>
                          <a:effectLst/>
                        </a:rPr>
                        <a:t>To develop our Be Like a… (subject specific) skills in all year groups. The children will be able to articulate the skills of a musician, writer etc</a:t>
                      </a:r>
                      <a:r>
                        <a:rPr lang="en-GB" sz="2000" b="1" cap="none" spc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buNone/>
                      </a:pPr>
                      <a:r>
                        <a:rPr lang="en-GB" sz="2000" b="1" cap="none" spc="0">
                          <a:solidFill>
                            <a:schemeClr val="tx1"/>
                          </a:solidFill>
                          <a:effectLst/>
                        </a:rPr>
                        <a:t>For year groups to share more information about the curriculum with our Juniper families, this was an area for us to address following the stakeholder’s questionnaire (March 2025) </a:t>
                      </a:r>
                    </a:p>
                  </a:txBody>
                  <a:tcPr marL="99957" marR="99957" marT="93293" marB="93293">
                    <a:lnL w="28575" cap="flat" cmpd="sng" algn="ctr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2857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7547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8885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282B7B-8F11-2142-7BD5-13FFED0C8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Priority </a:t>
            </a:r>
            <a:r>
              <a:rPr lang="en-US" sz="4000">
                <a:solidFill>
                  <a:srgbClr val="FFFFFF"/>
                </a:solidFill>
              </a:rPr>
              <a:t>4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– Kagan Journey</a:t>
            </a:r>
          </a:p>
        </p:txBody>
      </p:sp>
      <p:pic>
        <p:nvPicPr>
          <p:cNvPr id="4" name="Content Placeholder 3" descr="A poster with text and images of people talking&#10;&#10;AI-generated content may be incorrect.">
            <a:extLst>
              <a:ext uri="{FF2B5EF4-FFF2-40B4-BE49-F238E27FC236}">
                <a16:creationId xmlns:a16="http://schemas.microsoft.com/office/drawing/2014/main" id="{FD8BE9D0-4461-D4AB-EA4D-C95F45456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619991"/>
            <a:ext cx="7225748" cy="5618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683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84950-5091-27A3-968F-65AC8E82E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Priority 5 – Safeguarding 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ED9224E-BE9D-955E-A6F3-3AF9A324A4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7191386"/>
              </p:ext>
            </p:extLst>
          </p:nvPr>
        </p:nvGraphicFramePr>
        <p:xfrm>
          <a:off x="838200" y="1825625"/>
          <a:ext cx="10515599" cy="4389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19210">
                  <a:extLst>
                    <a:ext uri="{9D8B030D-6E8A-4147-A177-3AD203B41FA5}">
                      <a16:colId xmlns:a16="http://schemas.microsoft.com/office/drawing/2014/main" val="2458299638"/>
                    </a:ext>
                  </a:extLst>
                </a:gridCol>
                <a:gridCol w="5896389">
                  <a:extLst>
                    <a:ext uri="{9D8B030D-6E8A-4147-A177-3AD203B41FA5}">
                      <a16:colId xmlns:a16="http://schemas.microsoft.com/office/drawing/2014/main" val="4325415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>
                          <a:effectLst/>
                        </a:rPr>
                        <a:t>Success Criteria</a:t>
                      </a:r>
                      <a:endParaRPr lang="en-GB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>
                          <a:effectLst/>
                        </a:rPr>
                        <a:t>Actions</a:t>
                      </a:r>
                      <a:endParaRPr lang="en-GB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7074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>
                        <a:buNone/>
                      </a:pPr>
                      <a:r>
                        <a:rPr lang="en-GB" b="1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5.1 To ensure there is a culture at Juniper where we listen to the children and take account of their views and wishes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 fontAlgn="base">
                        <a:buNone/>
                      </a:pPr>
                      <a:endParaRPr lang="en-GB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For the children to share their views on how safe they feel in school.  To address any issues raised, (ask Juniper Cabinet to action). For the children to create a Child Friendly Safeguarding Policy. 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96104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>
                          <a:effectLst/>
                        </a:rPr>
                        <a:t>5.2 </a:t>
                      </a:r>
                      <a:r>
                        <a:rPr lang="en-GB" b="1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To ensure there is a culture at Juniper where we listen to the children and take account of their views and wishes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For the children to share their views on the content of our Online Safety curriculum (possibly introduce a Cyber Squad?)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44678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>
                          <a:effectLst/>
                        </a:rPr>
                        <a:t>5.3 </a:t>
                      </a:r>
                      <a:endParaRPr lang="en-GB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GB" b="1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To address the safeguarding actions identified from recent training and from reading KCSIE2025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>
                        <a:buNone/>
                      </a:pPr>
                      <a:endParaRPr lang="en-GB">
                        <a:effectLst/>
                      </a:endParaRPr>
                    </a:p>
                    <a:p>
                      <a:pPr>
                        <a:buNone/>
                      </a:pPr>
                      <a:endParaRPr lang="en-GB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Documented evidence of challenge from the governing body.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 marL="342900" lvl="0" indent="-342900" fontAlgn="base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Share regular safeguarding updates with the Juniper Team.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 marL="342900" lvl="0" indent="-342900" fontAlgn="base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Add safeguarding context to SEF. 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 marL="342900" lvl="0" indent="-342900" fontAlgn="base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Deliver safeguarding assemblies,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 marL="342900" lvl="0" indent="-342900" fontAlgn="base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Ensure our most vulnerable children are taught a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 marL="342900" lvl="0" indent="-342900">
                        <a:buNone/>
                      </a:pPr>
                      <a:r>
                        <a:rPr lang="en-GB">
                          <a:effectLst/>
                          <a:latin typeface="Calibri"/>
                          <a:ea typeface="Times New Roman" panose="02020603050405020304" pitchFamily="18" charset="0"/>
                          <a:cs typeface="Calibri"/>
                        </a:rPr>
                        <a:t>'safeguarding curriculum’. </a:t>
                      </a:r>
                      <a:endParaRPr lang="en-GB">
                        <a:effectLst/>
                        <a:latin typeface="Calibri"/>
                        <a:cs typeface="Calibri"/>
                      </a:endParaRPr>
                    </a:p>
                    <a:p>
                      <a:pPr fontAlgn="base">
                        <a:buNone/>
                      </a:pPr>
                      <a:endParaRPr lang="en-GB">
                        <a:effectLst/>
                      </a:endParaRPr>
                    </a:p>
                    <a:p>
                      <a:pPr>
                        <a:buNone/>
                      </a:pPr>
                      <a:endParaRPr lang="en-GB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927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5754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14B14-B3BB-C1B4-E577-8E159A06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Attendance </a:t>
            </a:r>
          </a:p>
        </p:txBody>
      </p:sp>
      <p:pic>
        <p:nvPicPr>
          <p:cNvPr id="4" name="Content Placeholder 3" descr="A screenshot of a school&#10;&#10;AI-generated content may be incorrect.">
            <a:extLst>
              <a:ext uri="{FF2B5EF4-FFF2-40B4-BE49-F238E27FC236}">
                <a16:creationId xmlns:a16="http://schemas.microsoft.com/office/drawing/2014/main" id="{E64BCBBB-5EF0-36CF-814A-C8B470ED64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600" y="1720128"/>
            <a:ext cx="11214100" cy="429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68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A1B1E-932B-4ECE-F1B6-31B6E63B6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the research shows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BD7E8-EBED-FDCD-6826-91525A1B3F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3200">
                <a:solidFill>
                  <a:srgbClr val="001D35"/>
                </a:solidFill>
                <a:ea typeface="+mn-lt"/>
                <a:cs typeface="+mn-lt"/>
              </a:rPr>
              <a:t>Research consistently shows a strong link between consistent attendance and higher earning potential, with a 2025 </a:t>
            </a:r>
            <a:r>
              <a:rPr lang="en-GB" sz="3200" u="sng">
                <a:solidFill>
                  <a:srgbClr val="0B57D0"/>
                </a:solidFill>
                <a:ea typeface="+mn-lt"/>
                <a:cs typeface="+mn-lt"/>
                <a:hlinkClick r:id="rId2"/>
              </a:rPr>
              <a:t>GOV.UK</a:t>
            </a:r>
            <a:r>
              <a:rPr lang="en-GB" sz="3200">
                <a:solidFill>
                  <a:srgbClr val="001D35"/>
                </a:solidFill>
                <a:ea typeface="+mn-lt"/>
                <a:cs typeface="+mn-lt"/>
              </a:rPr>
              <a:t> report finding that each additional day of absence in secondary school can be associated with a loss of £750 in future earnings, and persistent absence linked to earning £10,000 less by age 28. </a:t>
            </a:r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37463864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arent Partnership | St Stephen's C of E Primary School">
            <a:extLst>
              <a:ext uri="{FF2B5EF4-FFF2-40B4-BE49-F238E27FC236}">
                <a16:creationId xmlns:a16="http://schemas.microsoft.com/office/drawing/2014/main" id="{78310E4B-86C5-4D3C-4EA9-7176B332C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2" b="5224"/>
          <a:stretch>
            <a:fillRect/>
          </a:stretch>
        </p:blipFill>
        <p:spPr>
          <a:xfrm>
            <a:off x="547545" y="547545"/>
            <a:ext cx="11088962" cy="576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881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F647591E58644A879137D4CC35EF5D" ma:contentTypeVersion="19" ma:contentTypeDescription="Create a new document." ma:contentTypeScope="" ma:versionID="98876e2283473d11c66098f03eacaa9f">
  <xsd:schema xmlns:xsd="http://www.w3.org/2001/XMLSchema" xmlns:xs="http://www.w3.org/2001/XMLSchema" xmlns:p="http://schemas.microsoft.com/office/2006/metadata/properties" xmlns:ns3="a11aeccd-36ec-4a81-a58a-d5bfd6fad835" xmlns:ns4="434acc5b-3de1-48f2-a719-e33fa6252c5d" targetNamespace="http://schemas.microsoft.com/office/2006/metadata/properties" ma:root="true" ma:fieldsID="cca98c83685a3e2c8e0408751a954651" ns3:_="" ns4:_="">
    <xsd:import namespace="a11aeccd-36ec-4a81-a58a-d5bfd6fad835"/>
    <xsd:import namespace="434acc5b-3de1-48f2-a719-e33fa6252c5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LengthInSeconds" minOccurs="0"/>
                <xsd:element ref="ns3:MediaServiceSystemTag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1aeccd-36ec-4a81-a58a-d5bfd6fad8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4acc5b-3de1-48f2-a719-e33fa6252c5d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11aeccd-36ec-4a81-a58a-d5bfd6fad835" xsi:nil="true"/>
  </documentManagement>
</p:properties>
</file>

<file path=customXml/itemProps1.xml><?xml version="1.0" encoding="utf-8"?>
<ds:datastoreItem xmlns:ds="http://schemas.openxmlformats.org/officeDocument/2006/customXml" ds:itemID="{A96F245D-DC9F-45E4-849C-0C14DDA33C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1aeccd-36ec-4a81-a58a-d5bfd6fad835"/>
    <ds:schemaRef ds:uri="434acc5b-3de1-48f2-a719-e33fa6252c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DAFAEBE-C7E4-4E32-A93F-48F73F16B3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424C5E-A865-48BD-8CC0-28F2D8FA002C}">
  <ds:schemaRefs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434acc5b-3de1-48f2-a719-e33fa6252c5d"/>
    <ds:schemaRef ds:uri="http://schemas.microsoft.com/office/infopath/2007/PartnerControls"/>
    <ds:schemaRef ds:uri="http://schemas.openxmlformats.org/package/2006/metadata/core-properties"/>
    <ds:schemaRef ds:uri="a11aeccd-36ec-4a81-a58a-d5bfd6fad83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1114</Words>
  <Application>Microsoft Office PowerPoint</Application>
  <PresentationFormat>Widescreen</PresentationFormat>
  <Paragraphs>90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Times New Roman</vt:lpstr>
      <vt:lpstr>office theme</vt:lpstr>
      <vt:lpstr>Meet the Teacher Evening </vt:lpstr>
      <vt:lpstr> 2024 – 2025 Achievements</vt:lpstr>
      <vt:lpstr>2024 – 2025 Achievements</vt:lpstr>
      <vt:lpstr>2024 – 2025 Achievements </vt:lpstr>
      <vt:lpstr>2024 – 2025 Achievements </vt:lpstr>
      <vt:lpstr>2024 – 2025 Achievements </vt:lpstr>
      <vt:lpstr>2025 – 2026 SDP (School Development Plan)</vt:lpstr>
      <vt:lpstr>Where do the priorities in the SDP come from?</vt:lpstr>
      <vt:lpstr>Priority 1 – Digital Learning “The question is no longer whether technology should have a place in the classroom, but how technology can most effectively be integrated” EEF</vt:lpstr>
      <vt:lpstr>Priority 2a – Vulnerable &amp; Disadvantaged  'No child left behind'</vt:lpstr>
      <vt:lpstr>Priority 2b – More Able  'No child left behind'</vt:lpstr>
      <vt:lpstr>Priority 3 – Curriculum </vt:lpstr>
      <vt:lpstr>Priority 4 – Kagan Journey</vt:lpstr>
      <vt:lpstr>Priority 5 – Safeguarding </vt:lpstr>
      <vt:lpstr>Attendance </vt:lpstr>
      <vt:lpstr>What the research shows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Evening </dc:title>
  <dc:creator>Claire Garnett</dc:creator>
  <cp:lastModifiedBy>Mrs Garnett</cp:lastModifiedBy>
  <cp:revision>2</cp:revision>
  <dcterms:created xsi:type="dcterms:W3CDTF">2025-09-16T06:01:56Z</dcterms:created>
  <dcterms:modified xsi:type="dcterms:W3CDTF">2026-02-25T14:39:07Z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0x01010033F647591E58644A879137D4CC35EF5D</vt:lpwstr>
  </property>
</Properties>
</file>